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04" r:id="rId1"/>
    <p:sldMasterId id="2147484408" r:id="rId2"/>
  </p:sldMasterIdLst>
  <p:notesMasterIdLst>
    <p:notesMasterId r:id="rId41"/>
  </p:notesMasterIdLst>
  <p:handoutMasterIdLst>
    <p:handoutMasterId r:id="rId42"/>
  </p:handoutMasterIdLst>
  <p:sldIdLst>
    <p:sldId id="1953" r:id="rId3"/>
    <p:sldId id="1962" r:id="rId4"/>
    <p:sldId id="1950" r:id="rId5"/>
    <p:sldId id="1951" r:id="rId6"/>
    <p:sldId id="1952" r:id="rId7"/>
    <p:sldId id="1965" r:id="rId8"/>
    <p:sldId id="1914" r:id="rId9"/>
    <p:sldId id="1913" r:id="rId10"/>
    <p:sldId id="1954" r:id="rId11"/>
    <p:sldId id="1908" r:id="rId12"/>
    <p:sldId id="1863" r:id="rId13"/>
    <p:sldId id="1890" r:id="rId14"/>
    <p:sldId id="1884" r:id="rId15"/>
    <p:sldId id="1907" r:id="rId16"/>
    <p:sldId id="1925" r:id="rId17"/>
    <p:sldId id="1960" r:id="rId18"/>
    <p:sldId id="1957" r:id="rId19"/>
    <p:sldId id="1959" r:id="rId20"/>
    <p:sldId id="1961" r:id="rId21"/>
    <p:sldId id="1938" r:id="rId22"/>
    <p:sldId id="1939" r:id="rId23"/>
    <p:sldId id="1940" r:id="rId24"/>
    <p:sldId id="1941" r:id="rId25"/>
    <p:sldId id="1942" r:id="rId26"/>
    <p:sldId id="1943" r:id="rId27"/>
    <p:sldId id="1944" r:id="rId28"/>
    <p:sldId id="1966" r:id="rId29"/>
    <p:sldId id="1945" r:id="rId30"/>
    <p:sldId id="1946" r:id="rId31"/>
    <p:sldId id="1947" r:id="rId32"/>
    <p:sldId id="1926" r:id="rId33"/>
    <p:sldId id="1927" r:id="rId34"/>
    <p:sldId id="1928" r:id="rId35"/>
    <p:sldId id="1967" r:id="rId36"/>
    <p:sldId id="1929" r:id="rId37"/>
    <p:sldId id="1930" r:id="rId38"/>
    <p:sldId id="1931" r:id="rId39"/>
    <p:sldId id="1956" r:id="rId40"/>
  </p:sldIdLst>
  <p:sldSz cx="9144000" cy="6858000" type="screen4x3"/>
  <p:notesSz cx="7315200" cy="9601200"/>
  <p:custDataLst>
    <p:tags r:id="rId44"/>
  </p:custDataLst>
  <p:defaultTextStyle>
    <a:defPPr>
      <a:defRPr lang="en-US"/>
    </a:defPPr>
    <a:lvl1pPr algn="l" rtl="0" fontAlgn="base">
      <a:spcBef>
        <a:spcPct val="0"/>
      </a:spcBef>
      <a:spcAft>
        <a:spcPct val="0"/>
      </a:spcAft>
      <a:defRPr sz="1300" kern="1200">
        <a:solidFill>
          <a:schemeClr val="tx1"/>
        </a:solidFill>
        <a:latin typeface="Trebuchet MS" pitchFamily="34" charset="0"/>
        <a:ea typeface="+mn-ea"/>
        <a:cs typeface="Arial" charset="0"/>
      </a:defRPr>
    </a:lvl1pPr>
    <a:lvl2pPr marL="489833" algn="l" rtl="0" fontAlgn="base">
      <a:spcBef>
        <a:spcPct val="0"/>
      </a:spcBef>
      <a:spcAft>
        <a:spcPct val="0"/>
      </a:spcAft>
      <a:defRPr sz="1300" kern="1200">
        <a:solidFill>
          <a:schemeClr val="tx1"/>
        </a:solidFill>
        <a:latin typeface="Trebuchet MS" pitchFamily="34" charset="0"/>
        <a:ea typeface="+mn-ea"/>
        <a:cs typeface="Arial" charset="0"/>
      </a:defRPr>
    </a:lvl2pPr>
    <a:lvl3pPr marL="979665" algn="l" rtl="0" fontAlgn="base">
      <a:spcBef>
        <a:spcPct val="0"/>
      </a:spcBef>
      <a:spcAft>
        <a:spcPct val="0"/>
      </a:spcAft>
      <a:defRPr sz="1300" kern="1200">
        <a:solidFill>
          <a:schemeClr val="tx1"/>
        </a:solidFill>
        <a:latin typeface="Trebuchet MS" pitchFamily="34" charset="0"/>
        <a:ea typeface="+mn-ea"/>
        <a:cs typeface="Arial" charset="0"/>
      </a:defRPr>
    </a:lvl3pPr>
    <a:lvl4pPr marL="1469498" algn="l" rtl="0" fontAlgn="base">
      <a:spcBef>
        <a:spcPct val="0"/>
      </a:spcBef>
      <a:spcAft>
        <a:spcPct val="0"/>
      </a:spcAft>
      <a:defRPr sz="1300" kern="1200">
        <a:solidFill>
          <a:schemeClr val="tx1"/>
        </a:solidFill>
        <a:latin typeface="Trebuchet MS" pitchFamily="34" charset="0"/>
        <a:ea typeface="+mn-ea"/>
        <a:cs typeface="Arial" charset="0"/>
      </a:defRPr>
    </a:lvl4pPr>
    <a:lvl5pPr marL="1959331" algn="l" rtl="0" fontAlgn="base">
      <a:spcBef>
        <a:spcPct val="0"/>
      </a:spcBef>
      <a:spcAft>
        <a:spcPct val="0"/>
      </a:spcAft>
      <a:defRPr sz="1300" kern="1200">
        <a:solidFill>
          <a:schemeClr val="tx1"/>
        </a:solidFill>
        <a:latin typeface="Trebuchet MS" pitchFamily="34" charset="0"/>
        <a:ea typeface="+mn-ea"/>
        <a:cs typeface="Arial" charset="0"/>
      </a:defRPr>
    </a:lvl5pPr>
    <a:lvl6pPr marL="2449163" algn="l" defTabSz="979665" rtl="0" eaLnBrk="1" latinLnBrk="0" hangingPunct="1">
      <a:defRPr sz="1300" kern="1200">
        <a:solidFill>
          <a:schemeClr val="tx1"/>
        </a:solidFill>
        <a:latin typeface="Trebuchet MS" pitchFamily="34" charset="0"/>
        <a:ea typeface="+mn-ea"/>
        <a:cs typeface="Arial" charset="0"/>
      </a:defRPr>
    </a:lvl6pPr>
    <a:lvl7pPr marL="2938996" algn="l" defTabSz="979665" rtl="0" eaLnBrk="1" latinLnBrk="0" hangingPunct="1">
      <a:defRPr sz="1300" kern="1200">
        <a:solidFill>
          <a:schemeClr val="tx1"/>
        </a:solidFill>
        <a:latin typeface="Trebuchet MS" pitchFamily="34" charset="0"/>
        <a:ea typeface="+mn-ea"/>
        <a:cs typeface="Arial" charset="0"/>
      </a:defRPr>
    </a:lvl7pPr>
    <a:lvl8pPr marL="3428828" algn="l" defTabSz="979665" rtl="0" eaLnBrk="1" latinLnBrk="0" hangingPunct="1">
      <a:defRPr sz="1300" kern="1200">
        <a:solidFill>
          <a:schemeClr val="tx1"/>
        </a:solidFill>
        <a:latin typeface="Trebuchet MS" pitchFamily="34" charset="0"/>
        <a:ea typeface="+mn-ea"/>
        <a:cs typeface="Arial" charset="0"/>
      </a:defRPr>
    </a:lvl8pPr>
    <a:lvl9pPr marL="3918662" algn="l" defTabSz="979665" rtl="0" eaLnBrk="1" latinLnBrk="0" hangingPunct="1">
      <a:defRPr sz="1300" kern="1200">
        <a:solidFill>
          <a:schemeClr val="tx1"/>
        </a:solidFill>
        <a:latin typeface="Trebuchet MS"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riehovland" initials="v" lastIdx="1" clrIdx="0"/>
  <p:cmAuthor id="1" name="Dietmar Grimm" initials="DGG"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FF"/>
    <a:srgbClr val="FFFF66"/>
    <a:srgbClr val="000000"/>
    <a:srgbClr val="CC9900"/>
    <a:srgbClr val="E6E6E6"/>
    <a:srgbClr val="3CAF4B"/>
    <a:srgbClr val="FFCC00"/>
    <a:srgbClr val="9A67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3" autoAdjust="0"/>
    <p:restoredTop sz="87864" autoAdjust="0"/>
  </p:normalViewPr>
  <p:slideViewPr>
    <p:cSldViewPr snapToGrid="0">
      <p:cViewPr>
        <p:scale>
          <a:sx n="75" d="100"/>
          <a:sy n="75" d="100"/>
        </p:scale>
        <p:origin x="-1808" y="-168"/>
      </p:cViewPr>
      <p:guideLst>
        <p:guide orient="horz" pos="1700"/>
        <p:guide pos="46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224"/>
    </p:cViewPr>
  </p:sorterViewPr>
  <p:notesViewPr>
    <p:cSldViewPr snapToGrid="0">
      <p:cViewPr>
        <p:scale>
          <a:sx n="50" d="100"/>
          <a:sy n="50" d="100"/>
        </p:scale>
        <p:origin x="-2604" y="-8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tags" Target="tags/tag1.xml"/><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175553"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54275" name="Rectangle 3"/>
          <p:cNvSpPr>
            <a:spLocks noGrp="1" noChangeArrowheads="1"/>
          </p:cNvSpPr>
          <p:nvPr>
            <p:ph type="dt" sz="quarter" idx="1"/>
          </p:nvPr>
        </p:nvSpPr>
        <p:spPr bwMode="auto">
          <a:xfrm>
            <a:off x="4139649" y="0"/>
            <a:ext cx="3175552"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algn="r" defTabSz="960338" eaLnBrk="0" hangingPunct="0">
              <a:defRPr sz="1400">
                <a:latin typeface="Times"/>
                <a:cs typeface="Arial" pitchFamily="34" charset="0"/>
              </a:defRPr>
            </a:lvl1pPr>
          </a:lstStyle>
          <a:p>
            <a:pPr>
              <a:defRPr/>
            </a:pPr>
            <a:endParaRPr lang="en-US" dirty="0"/>
          </a:p>
        </p:txBody>
      </p:sp>
      <p:sp>
        <p:nvSpPr>
          <p:cNvPr id="54276" name="Rectangle 4"/>
          <p:cNvSpPr>
            <a:spLocks noGrp="1" noChangeArrowheads="1"/>
          </p:cNvSpPr>
          <p:nvPr>
            <p:ph type="ftr" sz="quarter" idx="2"/>
          </p:nvPr>
        </p:nvSpPr>
        <p:spPr bwMode="auto">
          <a:xfrm>
            <a:off x="0" y="9120976"/>
            <a:ext cx="3175553"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54277" name="Rectangle 5"/>
          <p:cNvSpPr>
            <a:spLocks noGrp="1" noChangeArrowheads="1"/>
          </p:cNvSpPr>
          <p:nvPr>
            <p:ph type="sldNum" sz="quarter" idx="3"/>
          </p:nvPr>
        </p:nvSpPr>
        <p:spPr bwMode="auto">
          <a:xfrm>
            <a:off x="4139649" y="9120976"/>
            <a:ext cx="3175552"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algn="r" defTabSz="960338" eaLnBrk="0" hangingPunct="0">
              <a:defRPr sz="1400">
                <a:latin typeface="Times"/>
                <a:cs typeface="Arial" pitchFamily="34" charset="0"/>
              </a:defRPr>
            </a:lvl1pPr>
          </a:lstStyle>
          <a:p>
            <a:pPr>
              <a:defRPr/>
            </a:pPr>
            <a:fld id="{3D099508-9165-43ED-ACCB-C1C8C5E8BDB2}" type="slidenum">
              <a:rPr lang="en-US"/>
              <a:pPr>
                <a:defRPr/>
              </a:pPr>
              <a:t>‹#›</a:t>
            </a:fld>
            <a:endParaRPr lang="en-US" dirty="0"/>
          </a:p>
        </p:txBody>
      </p:sp>
    </p:spTree>
    <p:extLst>
      <p:ext uri="{BB962C8B-B14F-4D97-AF65-F5344CB8AC3E}">
        <p14:creationId xmlns:p14="http://schemas.microsoft.com/office/powerpoint/2010/main" val="24607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5553"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18435" name="Rectangle 3"/>
          <p:cNvSpPr>
            <a:spLocks noGrp="1" noChangeArrowheads="1"/>
          </p:cNvSpPr>
          <p:nvPr>
            <p:ph type="dt" idx="1"/>
          </p:nvPr>
        </p:nvSpPr>
        <p:spPr bwMode="auto">
          <a:xfrm>
            <a:off x="4139649" y="0"/>
            <a:ext cx="3175552" cy="4785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bodyPr>
          <a:lstStyle>
            <a:lvl1pPr algn="r" defTabSz="960338" eaLnBrk="0" hangingPunct="0">
              <a:defRPr sz="1400">
                <a:latin typeface="Times"/>
                <a:cs typeface="Arial" pitchFamily="34" charset="0"/>
              </a:defRPr>
            </a:lvl1pPr>
          </a:lstStyle>
          <a:p>
            <a:pPr>
              <a:defRPr/>
            </a:pPr>
            <a:endParaRPr lang="en-US" dirty="0"/>
          </a:p>
        </p:txBody>
      </p:sp>
      <p:sp>
        <p:nvSpPr>
          <p:cNvPr id="33796" name="Rectangle 4"/>
          <p:cNvSpPr>
            <a:spLocks noGrp="1" noRot="1" noChangeAspect="1" noChangeArrowheads="1" noTextEdit="1"/>
          </p:cNvSpPr>
          <p:nvPr>
            <p:ph type="sldImg" idx="2"/>
          </p:nvPr>
        </p:nvSpPr>
        <p:spPr bwMode="auto">
          <a:xfrm>
            <a:off x="1257300" y="720725"/>
            <a:ext cx="4802188" cy="36020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7153" y="4559663"/>
            <a:ext cx="5840896" cy="4320375"/>
          </a:xfrm>
          <a:prstGeom prst="rect">
            <a:avLst/>
          </a:prstGeom>
          <a:noFill/>
          <a:ln w="9525">
            <a:noFill/>
            <a:miter lim="800000"/>
            <a:headEnd/>
            <a:tailEnd/>
          </a:ln>
        </p:spPr>
        <p:txBody>
          <a:bodyPr vert="horz" wrap="square" lIns="96064" tIns="48034" rIns="96064" bIns="48034"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8438" name="Rectangle 6"/>
          <p:cNvSpPr>
            <a:spLocks noGrp="1" noChangeArrowheads="1"/>
          </p:cNvSpPr>
          <p:nvPr>
            <p:ph type="ftr" sz="quarter" idx="4"/>
          </p:nvPr>
        </p:nvSpPr>
        <p:spPr bwMode="auto">
          <a:xfrm>
            <a:off x="0" y="9120976"/>
            <a:ext cx="3175553"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defTabSz="960338" eaLnBrk="0" hangingPunct="0">
              <a:defRPr sz="1400">
                <a:latin typeface="Times"/>
                <a:cs typeface="Arial" pitchFamily="34" charset="0"/>
              </a:defRPr>
            </a:lvl1pPr>
          </a:lstStyle>
          <a:p>
            <a:pPr>
              <a:defRPr/>
            </a:pPr>
            <a:endParaRPr lang="en-US" dirty="0"/>
          </a:p>
        </p:txBody>
      </p:sp>
      <p:sp>
        <p:nvSpPr>
          <p:cNvPr id="18439" name="Rectangle 7"/>
          <p:cNvSpPr>
            <a:spLocks noGrp="1" noChangeArrowheads="1"/>
          </p:cNvSpPr>
          <p:nvPr>
            <p:ph type="sldNum" sz="quarter" idx="5"/>
          </p:nvPr>
        </p:nvSpPr>
        <p:spPr bwMode="auto">
          <a:xfrm>
            <a:off x="4139649" y="9120976"/>
            <a:ext cx="3175552" cy="478575"/>
          </a:xfrm>
          <a:prstGeom prst="rect">
            <a:avLst/>
          </a:prstGeom>
          <a:noFill/>
          <a:ln w="9525">
            <a:noFill/>
            <a:miter lim="800000"/>
            <a:headEnd/>
            <a:tailEnd/>
          </a:ln>
        </p:spPr>
        <p:txBody>
          <a:bodyPr vert="horz" wrap="square" lIns="96064" tIns="48034" rIns="96064" bIns="48034" numCol="1" anchor="b" anchorCtr="0" compatLnSpc="1">
            <a:prstTxWarp prst="textNoShape">
              <a:avLst/>
            </a:prstTxWarp>
          </a:bodyPr>
          <a:lstStyle>
            <a:lvl1pPr algn="r" defTabSz="960338" eaLnBrk="0" hangingPunct="0">
              <a:defRPr sz="1400">
                <a:latin typeface="Times"/>
                <a:cs typeface="Arial" pitchFamily="34" charset="0"/>
              </a:defRPr>
            </a:lvl1pPr>
          </a:lstStyle>
          <a:p>
            <a:pPr>
              <a:defRPr/>
            </a:pPr>
            <a:fld id="{386FA865-1250-4897-8806-AB28C4FFBBCC}" type="slidenum">
              <a:rPr lang="en-US"/>
              <a:pPr>
                <a:defRPr/>
              </a:pPr>
              <a:t>‹#›</a:t>
            </a:fld>
            <a:endParaRPr lang="en-US" dirty="0"/>
          </a:p>
        </p:txBody>
      </p:sp>
    </p:spTree>
    <p:extLst>
      <p:ext uri="{BB962C8B-B14F-4D97-AF65-F5344CB8AC3E}">
        <p14:creationId xmlns:p14="http://schemas.microsoft.com/office/powerpoint/2010/main" val="28360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rebuchet MS" pitchFamily="34" charset="0"/>
        <a:ea typeface="+mn-ea"/>
        <a:cs typeface="+mn-cs"/>
      </a:defRPr>
    </a:lvl1pPr>
    <a:lvl2pPr marL="489833" algn="l" rtl="0" eaLnBrk="0" fontAlgn="base" hangingPunct="0">
      <a:spcBef>
        <a:spcPct val="30000"/>
      </a:spcBef>
      <a:spcAft>
        <a:spcPct val="0"/>
      </a:spcAft>
      <a:defRPr sz="900" kern="1200">
        <a:solidFill>
          <a:schemeClr val="tx1"/>
        </a:solidFill>
        <a:latin typeface="Trebuchet MS" pitchFamily="34" charset="0"/>
        <a:ea typeface="+mn-ea"/>
        <a:cs typeface="+mn-cs"/>
      </a:defRPr>
    </a:lvl2pPr>
    <a:lvl3pPr marL="979665" algn="l" rtl="0" eaLnBrk="0" fontAlgn="base" hangingPunct="0">
      <a:spcBef>
        <a:spcPct val="30000"/>
      </a:spcBef>
      <a:spcAft>
        <a:spcPct val="0"/>
      </a:spcAft>
      <a:defRPr sz="900" kern="1200">
        <a:solidFill>
          <a:schemeClr val="tx1"/>
        </a:solidFill>
        <a:latin typeface="Trebuchet MS" pitchFamily="34" charset="0"/>
        <a:ea typeface="+mn-ea"/>
        <a:cs typeface="+mn-cs"/>
      </a:defRPr>
    </a:lvl3pPr>
    <a:lvl4pPr marL="1469498" algn="l" rtl="0" eaLnBrk="0" fontAlgn="base" hangingPunct="0">
      <a:spcBef>
        <a:spcPct val="30000"/>
      </a:spcBef>
      <a:spcAft>
        <a:spcPct val="0"/>
      </a:spcAft>
      <a:defRPr sz="900" kern="1200">
        <a:solidFill>
          <a:schemeClr val="tx1"/>
        </a:solidFill>
        <a:latin typeface="Trebuchet MS" pitchFamily="34" charset="0"/>
        <a:ea typeface="+mn-ea"/>
        <a:cs typeface="+mn-cs"/>
      </a:defRPr>
    </a:lvl4pPr>
    <a:lvl5pPr marL="1959331" algn="l" rtl="0" eaLnBrk="0" fontAlgn="base" hangingPunct="0">
      <a:spcBef>
        <a:spcPct val="30000"/>
      </a:spcBef>
      <a:spcAft>
        <a:spcPct val="0"/>
      </a:spcAft>
      <a:defRPr sz="900" kern="1200">
        <a:solidFill>
          <a:schemeClr val="tx1"/>
        </a:solidFill>
        <a:latin typeface="Trebuchet MS" pitchFamily="34" charset="0"/>
        <a:ea typeface="+mn-ea"/>
        <a:cs typeface="+mn-cs"/>
      </a:defRPr>
    </a:lvl5pPr>
    <a:lvl6pPr marL="2449163" algn="l" defTabSz="979665" rtl="0" eaLnBrk="1" latinLnBrk="0" hangingPunct="1">
      <a:defRPr sz="1300" kern="1200">
        <a:solidFill>
          <a:schemeClr val="tx1"/>
        </a:solidFill>
        <a:latin typeface="+mn-lt"/>
        <a:ea typeface="+mn-ea"/>
        <a:cs typeface="+mn-cs"/>
      </a:defRPr>
    </a:lvl6pPr>
    <a:lvl7pPr marL="2938996" algn="l" defTabSz="979665" rtl="0" eaLnBrk="1" latinLnBrk="0" hangingPunct="1">
      <a:defRPr sz="1300" kern="1200">
        <a:solidFill>
          <a:schemeClr val="tx1"/>
        </a:solidFill>
        <a:latin typeface="+mn-lt"/>
        <a:ea typeface="+mn-ea"/>
        <a:cs typeface="+mn-cs"/>
      </a:defRPr>
    </a:lvl7pPr>
    <a:lvl8pPr marL="3428828" algn="l" defTabSz="979665" rtl="0" eaLnBrk="1" latinLnBrk="0" hangingPunct="1">
      <a:defRPr sz="1300" kern="1200">
        <a:solidFill>
          <a:schemeClr val="tx1"/>
        </a:solidFill>
        <a:latin typeface="+mn-lt"/>
        <a:ea typeface="+mn-ea"/>
        <a:cs typeface="+mn-cs"/>
      </a:defRPr>
    </a:lvl8pPr>
    <a:lvl9pPr marL="3918662" algn="l" defTabSz="9796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 page of the</a:t>
            </a:r>
            <a:r>
              <a:rPr lang="en-US" baseline="0" dirty="0" smtClean="0"/>
              <a:t> report</a:t>
            </a:r>
          </a:p>
          <a:p>
            <a:r>
              <a:rPr lang="en-US" baseline="0" dirty="0" smtClean="0"/>
              <a:t>We returned to GUMO June 2015 to locate the data loggers, but these were lost due to a second 400 year flood in the canyon.  We re-deployed new loggers for retrieval at the end of summer 2015.</a:t>
            </a:r>
          </a:p>
          <a:p>
            <a:endParaRPr lang="en-US" baseline="0" dirty="0" smtClean="0"/>
          </a:p>
          <a:p>
            <a:r>
              <a:rPr lang="en-US" baseline="0" dirty="0" smtClean="0"/>
              <a:t>Final report will have all the figures you see here and the temperature data.</a:t>
            </a: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20</a:t>
            </a:fld>
            <a:endParaRPr lang="en-US"/>
          </a:p>
        </p:txBody>
      </p:sp>
    </p:spTree>
    <p:extLst>
      <p:ext uri="{BB962C8B-B14F-4D97-AF65-F5344CB8AC3E}">
        <p14:creationId xmlns:p14="http://schemas.microsoft.com/office/powerpoint/2010/main" val="2630687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Map of McKittrick</a:t>
            </a:r>
            <a:r>
              <a:rPr lang="en-US" baseline="0" dirty="0" smtClean="0"/>
              <a:t> creek with locations of sampling reaches and perennial/dry stream areas:  the blue line depicting perennial water might be too small to see…suggest that you point to it.  Same for sample sites (green dots)</a:t>
            </a: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21</a:t>
            </a:fld>
            <a:endParaRPr lang="en-US"/>
          </a:p>
        </p:txBody>
      </p:sp>
    </p:spTree>
    <p:extLst>
      <p:ext uri="{BB962C8B-B14F-4D97-AF65-F5344CB8AC3E}">
        <p14:creationId xmlns:p14="http://schemas.microsoft.com/office/powerpoint/2010/main" val="3760084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smtClean="0"/>
              <a:t>Table on left reports population estimates of Rainbow trout for each reach and sampling period in fish/100m2; data in parentheses</a:t>
            </a:r>
            <a:r>
              <a:rPr lang="en-US" baseline="0" dirty="0" smtClean="0"/>
              <a:t> is 95% confidence interval </a:t>
            </a:r>
            <a:endParaRPr lang="en-US" dirty="0" smtClean="0"/>
          </a:p>
          <a:p>
            <a:pPr marL="181240" indent="-181240">
              <a:buFontTx/>
              <a:buChar char="-"/>
            </a:pPr>
            <a:r>
              <a:rPr lang="en-US" dirty="0" smtClean="0"/>
              <a:t>Graph on right reports average</a:t>
            </a:r>
            <a:r>
              <a:rPr lang="en-US" baseline="0" dirty="0" smtClean="0"/>
              <a:t> rainbow trout across all reaches per sampling period; bars represent standard error (variation within our sample)</a:t>
            </a:r>
          </a:p>
          <a:p>
            <a:pPr marL="181240" indent="-181240">
              <a:buFontTx/>
              <a:buChar char="-"/>
            </a:pPr>
            <a:endParaRPr lang="en-US" baseline="0" dirty="0" smtClean="0"/>
          </a:p>
          <a:p>
            <a:pPr marL="181240" indent="-181240">
              <a:buFontTx/>
              <a:buChar char="-"/>
            </a:pPr>
            <a:r>
              <a:rPr lang="en-US" baseline="0" dirty="0" smtClean="0"/>
              <a:t>Fish are few at the upper reaches (Reach 3 and 4) ; not sure if this is due to habitat or historic flooding displacing from the upper areas into the lower areas of McKittrick.  The larger number of fish in Reach 1 (lowest reach closest to the public trail) Spring 2014 are the young fish.  The trout were able to get off a spawn with Reaches 1 and 2 having sufficient habitat to support the juveniles.  Not sure where the spawning occurred; perhaps Reach 2 had the best spawning substrate. Will check on this for the final report.  </a:t>
            </a: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28</a:t>
            </a:fld>
            <a:endParaRPr lang="en-US"/>
          </a:p>
        </p:txBody>
      </p:sp>
    </p:spTree>
    <p:extLst>
      <p:ext uri="{BB962C8B-B14F-4D97-AF65-F5344CB8AC3E}">
        <p14:creationId xmlns:p14="http://schemas.microsoft.com/office/powerpoint/2010/main" val="13778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smtClean="0"/>
              <a:t>Length frequency of all Rainbow trout caught in </a:t>
            </a:r>
            <a:r>
              <a:rPr lang="en-US" dirty="0" err="1" smtClean="0"/>
              <a:t>McKittrick</a:t>
            </a:r>
            <a:r>
              <a:rPr lang="en-US" dirty="0" smtClean="0"/>
              <a:t> Creek during Fall</a:t>
            </a:r>
            <a:r>
              <a:rPr lang="en-US" baseline="0" dirty="0" smtClean="0"/>
              <a:t> 2013, Spring 2014, and Fall 2014 sampling</a:t>
            </a:r>
          </a:p>
          <a:p>
            <a:pPr marL="181240" indent="-181240">
              <a:buFontTx/>
              <a:buChar char="-"/>
            </a:pPr>
            <a:r>
              <a:rPr lang="en-US" baseline="0" dirty="0" smtClean="0"/>
              <a:t>Total length category represents 2 cm intervals, so, around 50 fish fell within lengths between 6 and 8 cm</a:t>
            </a:r>
          </a:p>
          <a:p>
            <a:pPr marL="181240" indent="-181240">
              <a:buFontTx/>
              <a:buChar char="-"/>
            </a:pPr>
            <a:endParaRPr lang="en-US" baseline="0" dirty="0" smtClean="0"/>
          </a:p>
          <a:p>
            <a:pPr marL="181240" indent="-181240">
              <a:buFontTx/>
              <a:buChar char="-"/>
            </a:pPr>
            <a:r>
              <a:rPr lang="en-US" baseline="0" dirty="0" smtClean="0"/>
              <a:t>We see fewer smaller fish after the first historic flood in 2013.  The larger number of fish (144) in 2014 with the smaller size class indicate these fish got off a spawn in the spring 2014.  Note the larger the fish, the fewer there are which is typical of most fish populations.  It is hard to make a living as a fish gets larger given the availability of food and habitat.</a:t>
            </a: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29</a:t>
            </a:fld>
            <a:endParaRPr lang="en-US"/>
          </a:p>
        </p:txBody>
      </p:sp>
    </p:spTree>
    <p:extLst>
      <p:ext uri="{BB962C8B-B14F-4D97-AF65-F5344CB8AC3E}">
        <p14:creationId xmlns:p14="http://schemas.microsoft.com/office/powerpoint/2010/main" val="190356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smtClean="0"/>
              <a:t>Average Relative weight of Rainbow trout in each Total length category for all Fish caught during each sampling period</a:t>
            </a:r>
          </a:p>
          <a:p>
            <a:pPr marL="181240" indent="-181240">
              <a:buFontTx/>
              <a:buChar char="-"/>
            </a:pPr>
            <a:r>
              <a:rPr lang="en-US" dirty="0" smtClean="0"/>
              <a:t>Bars represent standard error of</a:t>
            </a:r>
            <a:r>
              <a:rPr lang="en-US" baseline="0" dirty="0" smtClean="0"/>
              <a:t> the mean</a:t>
            </a:r>
          </a:p>
          <a:p>
            <a:pPr marL="181240" indent="-181240">
              <a:buFontTx/>
              <a:buChar char="-"/>
            </a:pPr>
            <a:r>
              <a:rPr lang="en-US" baseline="0" dirty="0" smtClean="0"/>
              <a:t>Fish in good condition have a relative weight between 90 – 110  shown by the dashed blue lines:  data indicates that nearly all fish sampled were in relatively good condition</a:t>
            </a:r>
          </a:p>
          <a:p>
            <a:pPr marL="181240" indent="-181240">
              <a:buFontTx/>
              <a:buChar char="-"/>
            </a:pPr>
            <a:endParaRPr lang="en-US" baseline="0" dirty="0" smtClean="0"/>
          </a:p>
          <a:p>
            <a:pPr marL="181240" indent="-181240">
              <a:buFontTx/>
              <a:buChar char="-"/>
            </a:pP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30</a:t>
            </a:fld>
            <a:endParaRPr lang="en-US"/>
          </a:p>
        </p:txBody>
      </p:sp>
    </p:spTree>
    <p:extLst>
      <p:ext uri="{BB962C8B-B14F-4D97-AF65-F5344CB8AC3E}">
        <p14:creationId xmlns:p14="http://schemas.microsoft.com/office/powerpoint/2010/main" val="84194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smtClean="0"/>
              <a:t>Table on left reports population estimates of </a:t>
            </a:r>
            <a:r>
              <a:rPr lang="en-US" dirty="0" err="1" smtClean="0"/>
              <a:t>Longear</a:t>
            </a:r>
            <a:r>
              <a:rPr lang="en-US" dirty="0" smtClean="0"/>
              <a:t> sunfish for each reach and sampling period in fish/100m2; data in parentheses</a:t>
            </a:r>
            <a:r>
              <a:rPr lang="en-US" baseline="0" dirty="0" smtClean="0"/>
              <a:t> is 95% CI</a:t>
            </a:r>
            <a:endParaRPr lang="en-US" dirty="0" smtClean="0"/>
          </a:p>
          <a:p>
            <a:pPr marL="181240" indent="-181240">
              <a:buFontTx/>
              <a:buChar char="-"/>
            </a:pPr>
            <a:r>
              <a:rPr lang="en-US" dirty="0" smtClean="0"/>
              <a:t>Graph on right reports average</a:t>
            </a:r>
            <a:r>
              <a:rPr lang="en-US" baseline="0" dirty="0" smtClean="0"/>
              <a:t> longear sunfish across all reaches per sampling period; bars represent standard error</a:t>
            </a:r>
          </a:p>
          <a:p>
            <a:pPr marL="181240" indent="-181240">
              <a:buFontTx/>
              <a:buChar char="-"/>
            </a:pPr>
            <a:endParaRPr lang="en-US" baseline="0" dirty="0" smtClean="0"/>
          </a:p>
          <a:p>
            <a:pPr marL="181240" indent="-181240">
              <a:buFontTx/>
              <a:buChar char="-"/>
            </a:pPr>
            <a:r>
              <a:rPr lang="en-US" baseline="0" dirty="0" smtClean="0"/>
              <a:t>Data indicates these fish are only seen in a few reaches that appear to have a bit more complex habitat to offer some cover such as Reaches 2 and 3.  Reaches 1 and 2 are wide with a few pools and little no cover for these small fish.  We may have lost some sunfish after the second historic flood through the canyon in 2014.  The long standard error bars indicate variability when you average in the “0”.  </a:t>
            </a:r>
            <a:endParaRPr lang="en-US" dirty="0" smtClean="0"/>
          </a:p>
          <a:p>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31</a:t>
            </a:fld>
            <a:endParaRPr lang="en-US"/>
          </a:p>
        </p:txBody>
      </p:sp>
    </p:spTree>
    <p:extLst>
      <p:ext uri="{BB962C8B-B14F-4D97-AF65-F5344CB8AC3E}">
        <p14:creationId xmlns:p14="http://schemas.microsoft.com/office/powerpoint/2010/main" val="67652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dirty="0" smtClean="0"/>
              <a:t>Length frequency of all </a:t>
            </a:r>
            <a:r>
              <a:rPr lang="en-US" dirty="0" err="1" smtClean="0"/>
              <a:t>Longear</a:t>
            </a:r>
            <a:r>
              <a:rPr lang="en-US" dirty="0" smtClean="0"/>
              <a:t> sunfish caught in </a:t>
            </a:r>
            <a:r>
              <a:rPr lang="en-US" dirty="0" err="1" smtClean="0"/>
              <a:t>McKittrick</a:t>
            </a:r>
            <a:r>
              <a:rPr lang="en-US" dirty="0" smtClean="0"/>
              <a:t> Creek during Fall</a:t>
            </a:r>
            <a:r>
              <a:rPr lang="en-US" baseline="0" dirty="0" smtClean="0"/>
              <a:t> 2013, Spring 2014, and Fall 2014 sampling</a:t>
            </a:r>
          </a:p>
          <a:p>
            <a:pPr marL="181240" indent="-181240">
              <a:buFontTx/>
              <a:buChar char="-"/>
            </a:pPr>
            <a:r>
              <a:rPr lang="en-US" baseline="0" dirty="0" smtClean="0"/>
              <a:t>Total length category represents 2 cm intervals:  1 fish was collected that was between 2 and 4 cm.  3 fish were collected between 4 and 6 cm, and so on…</a:t>
            </a:r>
          </a:p>
          <a:p>
            <a:pPr marL="181240" indent="-181240">
              <a:buFontTx/>
              <a:buChar char="-"/>
            </a:pPr>
            <a:endParaRPr lang="en-US" baseline="0" dirty="0" smtClean="0"/>
          </a:p>
          <a:p>
            <a:r>
              <a:rPr lang="en-US" baseline="0" dirty="0" smtClean="0"/>
              <a:t>Size is a surrogate for age and indicates a population of sunfish that are relatively large and old.  It appears that the population was able to get a spawn off after the big flood in 2013. Note very few small fish in Fall 2013 and Spring 2014 samples that appear in Fall 2014 samples.  </a:t>
            </a: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32</a:t>
            </a:fld>
            <a:endParaRPr lang="en-US"/>
          </a:p>
        </p:txBody>
      </p:sp>
    </p:spTree>
    <p:extLst>
      <p:ext uri="{BB962C8B-B14F-4D97-AF65-F5344CB8AC3E}">
        <p14:creationId xmlns:p14="http://schemas.microsoft.com/office/powerpoint/2010/main" val="5135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shot this photo at McKittrick with</a:t>
            </a:r>
            <a:r>
              <a:rPr lang="en-US" baseline="0" dirty="0" smtClean="0"/>
              <a:t> my underwater camera.  Our first sample collection occurred several months after a historic flood through the Canyon.  We noted stream covered with blackfly larvae indicating loads of nutrients were released to the watershed after the flood.  Flies are one of the first colonizers into a stream system and take advantage of conditions that might not be supportive of mayfly or stonefly larvae.  </a:t>
            </a:r>
            <a:endParaRPr lang="en-US" dirty="0"/>
          </a:p>
        </p:txBody>
      </p:sp>
      <p:sp>
        <p:nvSpPr>
          <p:cNvPr id="4" name="Slide Number Placeholder 3"/>
          <p:cNvSpPr>
            <a:spLocks noGrp="1"/>
          </p:cNvSpPr>
          <p:nvPr>
            <p:ph type="sldNum" sz="quarter" idx="10"/>
          </p:nvPr>
        </p:nvSpPr>
        <p:spPr/>
        <p:txBody>
          <a:bodyPr/>
          <a:lstStyle/>
          <a:p>
            <a:fld id="{E5D74BA3-D2A4-4E09-80D2-C3306C76E79B}" type="slidenum">
              <a:rPr lang="en-US" smtClean="0"/>
              <a:t>33</a:t>
            </a:fld>
            <a:endParaRPr lang="en-US"/>
          </a:p>
        </p:txBody>
      </p:sp>
    </p:spTree>
    <p:extLst>
      <p:ext uri="{BB962C8B-B14F-4D97-AF65-F5344CB8AC3E}">
        <p14:creationId xmlns:p14="http://schemas.microsoft.com/office/powerpoint/2010/main" val="367159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69698" name="Rectangle 2"/>
          <p:cNvSpPr>
            <a:spLocks noGrp="1" noChangeArrowheads="1"/>
          </p:cNvSpPr>
          <p:nvPr>
            <p:ph type="ctrTitle"/>
          </p:nvPr>
        </p:nvSpPr>
        <p:spPr>
          <a:xfrm>
            <a:off x="3265488" y="893763"/>
            <a:ext cx="5181600" cy="2133600"/>
          </a:xfrm>
          <a:prstGeom prst="rect">
            <a:avLst/>
          </a:prstGeom>
        </p:spPr>
        <p:txBody>
          <a:bodyPr/>
          <a:lstStyle>
            <a:lvl1pPr algn="ctr">
              <a:defRPr sz="4500" b="0">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Box 2"/>
          <p:cNvSpPr txBox="1">
            <a:spLocks noChangeArrowheads="1"/>
          </p:cNvSpPr>
          <p:nvPr userDrawn="1"/>
        </p:nvSpPr>
        <p:spPr bwMode="auto">
          <a:xfrm>
            <a:off x="8620126" y="6467475"/>
            <a:ext cx="428625" cy="308386"/>
          </a:xfrm>
          <a:prstGeom prst="rect">
            <a:avLst/>
          </a:prstGeom>
          <a:noFill/>
          <a:ln w="9525">
            <a:noFill/>
            <a:miter lim="800000"/>
            <a:headEnd/>
            <a:tailEnd/>
          </a:ln>
          <a:effectLst/>
        </p:spPr>
        <p:txBody>
          <a:bodyPr wrap="square" lIns="76802" tIns="38402" rIns="76802" bIns="38402">
            <a:spAutoFit/>
          </a:bodyPr>
          <a:lstStyle/>
          <a:p>
            <a:pPr algn="r" defTabSz="766763" eaLnBrk="0" fontAlgn="auto" hangingPunct="0">
              <a:spcBef>
                <a:spcPts val="0"/>
              </a:spcBef>
              <a:spcAft>
                <a:spcPts val="0"/>
              </a:spcAft>
              <a:defRPr/>
            </a:pPr>
            <a:fld id="{7AA2445A-C961-4CDD-B51D-64F0B5A5132B}" type="slidenum">
              <a:rPr lang="en-US" sz="1500">
                <a:solidFill>
                  <a:schemeClr val="tx2"/>
                </a:solidFill>
                <a:latin typeface="Trebuchet MS"/>
                <a:cs typeface="Arial" pitchFamily="34" charset="0"/>
              </a:rPr>
              <a:pPr algn="r" defTabSz="766763" eaLnBrk="0" fontAlgn="auto" hangingPunct="0">
                <a:spcBef>
                  <a:spcPts val="0"/>
                </a:spcBef>
                <a:spcAft>
                  <a:spcPts val="0"/>
                </a:spcAft>
                <a:defRPr/>
              </a:pPr>
              <a:t>‹#›</a:t>
            </a:fld>
            <a:endParaRPr lang="en-US" sz="1500" dirty="0">
              <a:solidFill>
                <a:schemeClr val="tx2"/>
              </a:solidFill>
              <a:latin typeface="Trebuchet MS"/>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6" descr="home_page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45250"/>
            <a:ext cx="9144000" cy="412750"/>
          </a:xfrm>
          <a:prstGeom prst="rect">
            <a:avLst/>
          </a:prstGeom>
          <a:noFill/>
          <a:ln w="9525">
            <a:noFill/>
            <a:miter lim="800000"/>
            <a:headEnd/>
            <a:tailEnd/>
          </a:ln>
        </p:spPr>
      </p:pic>
      <p:sp>
        <p:nvSpPr>
          <p:cNvPr id="3" name="Rectangle 3"/>
          <p:cNvSpPr>
            <a:spLocks noGrp="1" noChangeArrowheads="1"/>
          </p:cNvSpPr>
          <p:nvPr>
            <p:ph type="title"/>
          </p:nvPr>
        </p:nvSpPr>
        <p:spPr bwMode="auto">
          <a:xfrm>
            <a:off x="290947" y="0"/>
            <a:ext cx="8628612" cy="1201738"/>
          </a:xfrm>
          <a:prstGeom prst="rect">
            <a:avLst/>
          </a:prstGeom>
          <a:noFill/>
          <a:ln w="9525">
            <a:noFill/>
            <a:miter lim="800000"/>
            <a:headEnd/>
            <a:tailEnd/>
          </a:ln>
        </p:spPr>
        <p:txBody>
          <a:bodyPr vert="horz" wrap="square" lIns="109712" tIns="54857" rIns="109712" bIns="54857" numCol="1" anchor="ctr" anchorCtr="0" compatLnSpc="1">
            <a:prstTxWarp prst="textNoShape">
              <a:avLst/>
            </a:prstTxWarp>
            <a:noAutofit/>
          </a:bodyPr>
          <a:lstStyle>
            <a:lvl1pPr algn="l">
              <a:defRPr sz="36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5" name="Text Box 2"/>
          <p:cNvSpPr txBox="1">
            <a:spLocks noChangeArrowheads="1"/>
          </p:cNvSpPr>
          <p:nvPr userDrawn="1"/>
        </p:nvSpPr>
        <p:spPr bwMode="auto">
          <a:xfrm>
            <a:off x="8620126" y="6467475"/>
            <a:ext cx="428625" cy="308386"/>
          </a:xfrm>
          <a:prstGeom prst="rect">
            <a:avLst/>
          </a:prstGeom>
          <a:noFill/>
          <a:ln w="9525">
            <a:noFill/>
            <a:miter lim="800000"/>
            <a:headEnd/>
            <a:tailEnd/>
          </a:ln>
          <a:effectLst/>
        </p:spPr>
        <p:txBody>
          <a:bodyPr wrap="square" lIns="76802" tIns="38402" rIns="76802" bIns="38402">
            <a:spAutoFit/>
          </a:bodyPr>
          <a:lstStyle/>
          <a:p>
            <a:pPr algn="r" defTabSz="766763" eaLnBrk="0" fontAlgn="auto" hangingPunct="0">
              <a:spcBef>
                <a:spcPts val="0"/>
              </a:spcBef>
              <a:spcAft>
                <a:spcPts val="0"/>
              </a:spcAft>
              <a:defRPr/>
            </a:pPr>
            <a:fld id="{7AA2445A-C961-4CDD-B51D-64F0B5A5132B}" type="slidenum">
              <a:rPr lang="en-US" sz="1500">
                <a:solidFill>
                  <a:schemeClr val="tx2"/>
                </a:solidFill>
                <a:latin typeface="Trebuchet MS"/>
                <a:cs typeface="Arial" pitchFamily="34" charset="0"/>
              </a:rPr>
              <a:pPr algn="r" defTabSz="766763" eaLnBrk="0" fontAlgn="auto" hangingPunct="0">
                <a:spcBef>
                  <a:spcPts val="0"/>
                </a:spcBef>
                <a:spcAft>
                  <a:spcPts val="0"/>
                </a:spcAft>
                <a:defRPr/>
              </a:pPr>
              <a:t>‹#›</a:t>
            </a:fld>
            <a:endParaRPr lang="en-US" sz="1500" dirty="0">
              <a:solidFill>
                <a:schemeClr val="tx2"/>
              </a:solidFill>
              <a:latin typeface="Trebuchet MS"/>
              <a:cs typeface="Arial" pitchFamily="34" charset="0"/>
            </a:endParaRPr>
          </a:p>
        </p:txBody>
      </p:sp>
      <p:pic>
        <p:nvPicPr>
          <p:cNvPr id="4" name="Picture 2" descr="C:\Users\Dietman.Grimm\Pictures\TULOGO_2C_150X217 - no slogan.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6445873"/>
            <a:ext cx="2038634" cy="412127"/>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32158" y="0"/>
            <a:ext cx="4287399" cy="1201738"/>
          </a:xfrm>
        </p:spPr>
        <p:txBody>
          <a:bodyPr/>
          <a:lstStyle/>
          <a:p>
            <a:r>
              <a:rPr lang="en-US" dirty="0" smtClean="0"/>
              <a:t>Click to edit Master title style</a:t>
            </a:r>
            <a:endParaRPr lang="en-US" dirty="0"/>
          </a:p>
        </p:txBody>
      </p:sp>
      <p:pic>
        <p:nvPicPr>
          <p:cNvPr id="3" name="Picture 6" descr="home_page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45250"/>
            <a:ext cx="9144000" cy="412750"/>
          </a:xfrm>
          <a:prstGeom prst="rect">
            <a:avLst/>
          </a:prstGeom>
          <a:noFill/>
          <a:ln w="9525">
            <a:noFill/>
            <a:miter lim="800000"/>
            <a:headEnd/>
            <a:tailEnd/>
          </a:ln>
        </p:spPr>
      </p:pic>
      <p:sp>
        <p:nvSpPr>
          <p:cNvPr id="4" name="Text Box 2"/>
          <p:cNvSpPr txBox="1">
            <a:spLocks noChangeArrowheads="1"/>
          </p:cNvSpPr>
          <p:nvPr userDrawn="1"/>
        </p:nvSpPr>
        <p:spPr bwMode="auto">
          <a:xfrm>
            <a:off x="8620126" y="6467475"/>
            <a:ext cx="428625" cy="308386"/>
          </a:xfrm>
          <a:prstGeom prst="rect">
            <a:avLst/>
          </a:prstGeom>
          <a:noFill/>
          <a:ln w="9525">
            <a:noFill/>
            <a:miter lim="800000"/>
            <a:headEnd/>
            <a:tailEnd/>
          </a:ln>
          <a:effectLst/>
        </p:spPr>
        <p:txBody>
          <a:bodyPr wrap="square" lIns="76802" tIns="38402" rIns="76802" bIns="38402">
            <a:spAutoFit/>
          </a:bodyPr>
          <a:lstStyle/>
          <a:p>
            <a:pPr algn="r" defTabSz="766763" eaLnBrk="0" fontAlgn="auto" hangingPunct="0">
              <a:spcBef>
                <a:spcPts val="0"/>
              </a:spcBef>
              <a:spcAft>
                <a:spcPts val="0"/>
              </a:spcAft>
              <a:defRPr/>
            </a:pPr>
            <a:fld id="{7AA2445A-C961-4CDD-B51D-64F0B5A5132B}" type="slidenum">
              <a:rPr lang="en-US" sz="1500">
                <a:solidFill>
                  <a:schemeClr val="tx2"/>
                </a:solidFill>
                <a:latin typeface="Trebuchet MS"/>
                <a:cs typeface="Arial" pitchFamily="34" charset="0"/>
              </a:rPr>
              <a:pPr algn="r" defTabSz="766763" eaLnBrk="0" fontAlgn="auto" hangingPunct="0">
                <a:spcBef>
                  <a:spcPts val="0"/>
                </a:spcBef>
                <a:spcAft>
                  <a:spcPts val="0"/>
                </a:spcAft>
                <a:defRPr/>
              </a:pPr>
              <a:t>‹#›</a:t>
            </a:fld>
            <a:endParaRPr lang="en-US" sz="1500" dirty="0">
              <a:solidFill>
                <a:schemeClr val="tx2"/>
              </a:solidFill>
              <a:latin typeface="Trebuchet MS"/>
              <a:cs typeface="Arial" pitchFamily="34" charset="0"/>
            </a:endParaRPr>
          </a:p>
        </p:txBody>
      </p:sp>
      <p:pic>
        <p:nvPicPr>
          <p:cNvPr id="5" name="Picture 2" descr="C:\Users\Dietman.Grimm\Pictures\TULOGO_2C_150X217 - no slogan.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6445873"/>
            <a:ext cx="2038634" cy="412127"/>
          </a:xfrm>
          <a:prstGeom prst="rect">
            <a:avLst/>
          </a:prstGeom>
          <a:noFill/>
        </p:spPr>
      </p:pic>
      <p:sp>
        <p:nvSpPr>
          <p:cNvPr id="7" name="Picture Placeholder 6"/>
          <p:cNvSpPr>
            <a:spLocks noGrp="1"/>
          </p:cNvSpPr>
          <p:nvPr>
            <p:ph type="pic" sz="quarter" idx="10"/>
          </p:nvPr>
        </p:nvSpPr>
        <p:spPr>
          <a:xfrm>
            <a:off x="0" y="1"/>
            <a:ext cx="4586884" cy="6437313"/>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lIns="68580" tIns="34290" rIns="68580" bIns="34290"/>
          <a:lstStyle/>
          <a:p>
            <a:endParaRPr lang="en-US"/>
          </a:p>
        </p:txBody>
      </p:sp>
      <p:sp>
        <p:nvSpPr>
          <p:cNvPr id="9" name="Text Placeholder 8"/>
          <p:cNvSpPr>
            <a:spLocks noGrp="1"/>
          </p:cNvSpPr>
          <p:nvPr>
            <p:ph type="body" sz="quarter" idx="11"/>
          </p:nvPr>
        </p:nvSpPr>
        <p:spPr>
          <a:xfrm>
            <a:off x="4917909" y="1684421"/>
            <a:ext cx="4030579" cy="4711882"/>
          </a:xfrm>
          <a:prstGeom prst="rect">
            <a:avLst/>
          </a:prstGeom>
        </p:spPr>
        <p:txBody>
          <a:bodyPr lIns="68580" tIns="34290" rIns="68580" bIns="34290"/>
          <a:lstStyle>
            <a:lvl1pPr>
              <a:spcBef>
                <a:spcPts val="18"/>
              </a:spcBef>
              <a:spcAft>
                <a:spcPts val="1350"/>
              </a:spcAft>
              <a:defRPr sz="2700" b="1">
                <a:solidFill>
                  <a:schemeClr val="bg1"/>
                </a:solidFill>
              </a:defRPr>
            </a:lvl1pPr>
            <a:lvl2pPr>
              <a:spcBef>
                <a:spcPts val="18"/>
              </a:spcBef>
              <a:spcAft>
                <a:spcPts val="1350"/>
              </a:spcAft>
              <a:defRPr sz="2400">
                <a:solidFill>
                  <a:schemeClr val="bg1"/>
                </a:solidFill>
              </a:defRPr>
            </a:lvl2pPr>
            <a:lvl3pPr>
              <a:spcBef>
                <a:spcPts val="18"/>
              </a:spcBef>
              <a:spcAft>
                <a:spcPts val="1350"/>
              </a:spcAft>
              <a:defRPr sz="21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6" descr="home_page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45250"/>
            <a:ext cx="9144000" cy="412750"/>
          </a:xfrm>
          <a:prstGeom prst="rect">
            <a:avLst/>
          </a:prstGeom>
          <a:noFill/>
          <a:ln w="9525">
            <a:noFill/>
            <a:miter lim="800000"/>
            <a:headEnd/>
            <a:tailEnd/>
          </a:ln>
        </p:spPr>
      </p:pic>
      <p:sp>
        <p:nvSpPr>
          <p:cNvPr id="3" name="Rectangle 3"/>
          <p:cNvSpPr>
            <a:spLocks noGrp="1" noChangeArrowheads="1"/>
          </p:cNvSpPr>
          <p:nvPr>
            <p:ph type="title"/>
          </p:nvPr>
        </p:nvSpPr>
        <p:spPr bwMode="auto">
          <a:xfrm>
            <a:off x="290947" y="0"/>
            <a:ext cx="8628612" cy="1201738"/>
          </a:xfrm>
          <a:prstGeom prst="rect">
            <a:avLst/>
          </a:prstGeom>
          <a:noFill/>
          <a:ln w="9525">
            <a:noFill/>
            <a:miter lim="800000"/>
            <a:headEnd/>
            <a:tailEnd/>
          </a:ln>
        </p:spPr>
        <p:txBody>
          <a:bodyPr vert="horz" wrap="square" lIns="109712" tIns="54857" rIns="109712" bIns="54857" numCol="1" anchor="ctr" anchorCtr="0" compatLnSpc="1">
            <a:prstTxWarp prst="textNoShape">
              <a:avLst/>
            </a:prstTxWarp>
            <a:noAutofit/>
          </a:bodyPr>
          <a:lstStyle>
            <a:lvl1pPr algn="l">
              <a:defRPr sz="36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5" name="Text Box 2"/>
          <p:cNvSpPr txBox="1">
            <a:spLocks noChangeArrowheads="1"/>
          </p:cNvSpPr>
          <p:nvPr userDrawn="1"/>
        </p:nvSpPr>
        <p:spPr bwMode="auto">
          <a:xfrm>
            <a:off x="8620126" y="6467475"/>
            <a:ext cx="428625" cy="308386"/>
          </a:xfrm>
          <a:prstGeom prst="rect">
            <a:avLst/>
          </a:prstGeom>
          <a:noFill/>
          <a:ln w="9525">
            <a:noFill/>
            <a:miter lim="800000"/>
            <a:headEnd/>
            <a:tailEnd/>
          </a:ln>
          <a:effectLst/>
        </p:spPr>
        <p:txBody>
          <a:bodyPr wrap="square" lIns="76802" tIns="38402" rIns="76802" bIns="38402">
            <a:spAutoFit/>
          </a:bodyPr>
          <a:lstStyle/>
          <a:p>
            <a:pPr algn="r" defTabSz="766763" eaLnBrk="0" fontAlgn="auto" hangingPunct="0">
              <a:spcBef>
                <a:spcPts val="0"/>
              </a:spcBef>
              <a:spcAft>
                <a:spcPts val="0"/>
              </a:spcAft>
              <a:defRPr/>
            </a:pPr>
            <a:fld id="{7AA2445A-C961-4CDD-B51D-64F0B5A5132B}" type="slidenum">
              <a:rPr lang="en-US" sz="1500">
                <a:solidFill>
                  <a:schemeClr val="tx2"/>
                </a:solidFill>
                <a:latin typeface="Trebuchet MS"/>
                <a:cs typeface="Arial" pitchFamily="34" charset="0"/>
              </a:rPr>
              <a:pPr algn="r" defTabSz="766763" eaLnBrk="0" fontAlgn="auto" hangingPunct="0">
                <a:spcBef>
                  <a:spcPts val="0"/>
                </a:spcBef>
                <a:spcAft>
                  <a:spcPts val="0"/>
                </a:spcAft>
                <a:defRPr/>
              </a:pPr>
              <a:t>‹#›</a:t>
            </a:fld>
            <a:endParaRPr lang="en-US" sz="1500" dirty="0">
              <a:solidFill>
                <a:schemeClr val="tx2"/>
              </a:solidFill>
              <a:latin typeface="Trebuchet MS"/>
              <a:cs typeface="Arial" pitchFamily="34" charset="0"/>
            </a:endParaRPr>
          </a:p>
        </p:txBody>
      </p:sp>
      <p:pic>
        <p:nvPicPr>
          <p:cNvPr id="4" name="Picture 2" descr="C:\Users\Dietman.Grimm\Pictures\TULOGO_2C_150X217 - no slogan.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6445873"/>
            <a:ext cx="2038634" cy="412127"/>
          </a:xfrm>
          <a:prstGeom prst="rect">
            <a:avLst/>
          </a:prstGeom>
          <a:noFill/>
        </p:spPr>
      </p:pic>
      <p:sp>
        <p:nvSpPr>
          <p:cNvPr id="6" name="Text Placeholder 8"/>
          <p:cNvSpPr>
            <a:spLocks noGrp="1"/>
          </p:cNvSpPr>
          <p:nvPr>
            <p:ph type="body" sz="quarter" idx="11"/>
          </p:nvPr>
        </p:nvSpPr>
        <p:spPr>
          <a:xfrm>
            <a:off x="4917909" y="2466474"/>
            <a:ext cx="4030579" cy="3929829"/>
          </a:xfrm>
          <a:prstGeom prst="rect">
            <a:avLst/>
          </a:prstGeom>
        </p:spPr>
        <p:txBody>
          <a:bodyPr lIns="68580" tIns="34290" rIns="68580" bIns="34290"/>
          <a:lstStyle>
            <a:lvl1pPr>
              <a:spcBef>
                <a:spcPts val="18"/>
              </a:spcBef>
              <a:spcAft>
                <a:spcPts val="1350"/>
              </a:spcAft>
              <a:defRPr sz="2700" b="1">
                <a:solidFill>
                  <a:schemeClr val="bg1"/>
                </a:solidFill>
              </a:defRPr>
            </a:lvl1pPr>
            <a:lvl2pPr>
              <a:spcBef>
                <a:spcPts val="18"/>
              </a:spcBef>
              <a:spcAft>
                <a:spcPts val="1350"/>
              </a:spcAft>
              <a:defRPr sz="2400">
                <a:solidFill>
                  <a:schemeClr val="bg1"/>
                </a:solidFill>
              </a:defRPr>
            </a:lvl2pPr>
            <a:lvl3pPr>
              <a:spcBef>
                <a:spcPts val="18"/>
              </a:spcBef>
              <a:spcAft>
                <a:spcPts val="1350"/>
              </a:spcAft>
              <a:defRPr sz="21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hart Placeholder 8"/>
          <p:cNvSpPr>
            <a:spLocks noGrp="1"/>
          </p:cNvSpPr>
          <p:nvPr>
            <p:ph type="chart" sz="quarter" idx="12"/>
          </p:nvPr>
        </p:nvSpPr>
        <p:spPr>
          <a:xfrm>
            <a:off x="632024" y="2607470"/>
            <a:ext cx="3669109" cy="3749146"/>
          </a:xfrm>
          <a:prstGeom prst="rect">
            <a:avLst/>
          </a:prstGeom>
        </p:spPr>
        <p:txBody>
          <a:bodyPr lIns="68580" tIns="34290" rIns="68580" bIns="34290"/>
          <a:lstStyle>
            <a:lvl1pPr>
              <a:defRPr>
                <a:solidFill>
                  <a:schemeClr val="bg1"/>
                </a:solidFill>
              </a:defRPr>
            </a:lvl1pPr>
          </a:lstStyle>
          <a:p>
            <a:endParaRPr lang="en-US"/>
          </a:p>
        </p:txBody>
      </p:sp>
      <p:sp>
        <p:nvSpPr>
          <p:cNvPr id="11" name="Text Placeholder 10"/>
          <p:cNvSpPr>
            <a:spLocks noGrp="1"/>
          </p:cNvSpPr>
          <p:nvPr>
            <p:ph type="body" sz="quarter" idx="13"/>
          </p:nvPr>
        </p:nvSpPr>
        <p:spPr>
          <a:xfrm>
            <a:off x="632024" y="1604698"/>
            <a:ext cx="3759502" cy="681302"/>
          </a:xfrm>
          <a:prstGeom prst="rect">
            <a:avLst/>
          </a:prstGeom>
        </p:spPr>
        <p:txBody>
          <a:bodyPr lIns="68580" tIns="34290" rIns="68580" bIns="34290"/>
          <a:lstStyle>
            <a:lvl1pPr>
              <a:buNone/>
              <a:defRPr sz="2700" b="1">
                <a:solidFill>
                  <a:schemeClr val="bg1"/>
                </a:solidFill>
              </a:defRPr>
            </a:lvl1pPr>
            <a:lvl2pPr marL="0">
              <a:spcBef>
                <a:spcPts val="38"/>
              </a:spcBef>
              <a:buNone/>
              <a:defRPr sz="2100">
                <a:solidFill>
                  <a:schemeClr val="bg1"/>
                </a:solidFill>
              </a:defRPr>
            </a:lvl2pPr>
            <a:lvl3pPr>
              <a:buNone/>
              <a:defRPr sz="2700"/>
            </a:lvl3pPr>
            <a:lvl4pPr>
              <a:buNone/>
              <a:defRPr sz="2700"/>
            </a:lvl4pPr>
            <a:lvl5pPr>
              <a:buNone/>
              <a:defRPr sz="2700"/>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8" name="Picture 6" descr="home_page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45250"/>
            <a:ext cx="9144000" cy="412750"/>
          </a:xfrm>
          <a:prstGeom prst="rect">
            <a:avLst/>
          </a:prstGeom>
          <a:noFill/>
          <a:ln w="9525">
            <a:noFill/>
            <a:miter lim="800000"/>
            <a:headEnd/>
            <a:tailEnd/>
          </a:ln>
        </p:spPr>
      </p:pic>
      <p:sp>
        <p:nvSpPr>
          <p:cNvPr id="3" name="Rectangle 3"/>
          <p:cNvSpPr>
            <a:spLocks noGrp="1" noChangeArrowheads="1"/>
          </p:cNvSpPr>
          <p:nvPr>
            <p:ph type="title"/>
          </p:nvPr>
        </p:nvSpPr>
        <p:spPr bwMode="auto">
          <a:xfrm>
            <a:off x="290947" y="0"/>
            <a:ext cx="8628612" cy="1201738"/>
          </a:xfrm>
          <a:prstGeom prst="rect">
            <a:avLst/>
          </a:prstGeom>
          <a:noFill/>
          <a:ln w="9525">
            <a:noFill/>
            <a:miter lim="800000"/>
            <a:headEnd/>
            <a:tailEnd/>
          </a:ln>
        </p:spPr>
        <p:txBody>
          <a:bodyPr vert="horz" wrap="square" lIns="109712" tIns="54857" rIns="109712" bIns="54857" numCol="1" anchor="ctr" anchorCtr="0" compatLnSpc="1">
            <a:prstTxWarp prst="textNoShape">
              <a:avLst/>
            </a:prstTxWarp>
            <a:noAutofit/>
          </a:bodyPr>
          <a:lstStyle>
            <a:lvl1pPr algn="l">
              <a:defRPr sz="3600" b="1">
                <a:solidFill>
                  <a:schemeClr val="bg1"/>
                </a:solidFill>
                <a:latin typeface="Calibri" pitchFamily="34" charset="0"/>
                <a:cs typeface="Calibri" pitchFamily="34" charset="0"/>
              </a:defRPr>
            </a:lvl1pPr>
          </a:lstStyle>
          <a:p>
            <a:pPr lvl="0"/>
            <a:r>
              <a:rPr lang="en-US" dirty="0" smtClean="0"/>
              <a:t>Click to edit Master title style</a:t>
            </a:r>
          </a:p>
        </p:txBody>
      </p:sp>
      <p:sp>
        <p:nvSpPr>
          <p:cNvPr id="5" name="Text Box 2"/>
          <p:cNvSpPr txBox="1">
            <a:spLocks noChangeArrowheads="1"/>
          </p:cNvSpPr>
          <p:nvPr userDrawn="1"/>
        </p:nvSpPr>
        <p:spPr bwMode="auto">
          <a:xfrm>
            <a:off x="8620126" y="6467475"/>
            <a:ext cx="428625" cy="308386"/>
          </a:xfrm>
          <a:prstGeom prst="rect">
            <a:avLst/>
          </a:prstGeom>
          <a:noFill/>
          <a:ln w="9525">
            <a:noFill/>
            <a:miter lim="800000"/>
            <a:headEnd/>
            <a:tailEnd/>
          </a:ln>
          <a:effectLst/>
        </p:spPr>
        <p:txBody>
          <a:bodyPr wrap="square" lIns="76802" tIns="38402" rIns="76802" bIns="38402">
            <a:spAutoFit/>
          </a:bodyPr>
          <a:lstStyle/>
          <a:p>
            <a:pPr algn="r" defTabSz="766763" eaLnBrk="0" fontAlgn="auto" hangingPunct="0">
              <a:spcBef>
                <a:spcPts val="0"/>
              </a:spcBef>
              <a:spcAft>
                <a:spcPts val="0"/>
              </a:spcAft>
              <a:defRPr/>
            </a:pPr>
            <a:fld id="{7AA2445A-C961-4CDD-B51D-64F0B5A5132B}" type="slidenum">
              <a:rPr lang="en-US" sz="1500">
                <a:solidFill>
                  <a:schemeClr val="tx2"/>
                </a:solidFill>
                <a:latin typeface="Trebuchet MS"/>
                <a:cs typeface="Arial" pitchFamily="34" charset="0"/>
              </a:rPr>
              <a:pPr algn="r" defTabSz="766763" eaLnBrk="0" fontAlgn="auto" hangingPunct="0">
                <a:spcBef>
                  <a:spcPts val="0"/>
                </a:spcBef>
                <a:spcAft>
                  <a:spcPts val="0"/>
                </a:spcAft>
                <a:defRPr/>
              </a:pPr>
              <a:t>‹#›</a:t>
            </a:fld>
            <a:endParaRPr lang="en-US" sz="1500" dirty="0">
              <a:solidFill>
                <a:schemeClr val="tx2"/>
              </a:solidFill>
              <a:latin typeface="Trebuchet MS"/>
              <a:cs typeface="Arial" pitchFamily="34" charset="0"/>
            </a:endParaRPr>
          </a:p>
        </p:txBody>
      </p:sp>
      <p:pic>
        <p:nvPicPr>
          <p:cNvPr id="4" name="Picture 2" descr="C:\Users\Dietman.Grimm\Pictures\TULOGO_2C_150X217 - no slogan.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6445873"/>
            <a:ext cx="2038634" cy="412127"/>
          </a:xfrm>
          <a:prstGeom prst="rect">
            <a:avLst/>
          </a:prstGeom>
          <a:noFill/>
        </p:spPr>
      </p:pic>
      <p:sp>
        <p:nvSpPr>
          <p:cNvPr id="9" name="Chart Placeholder 8"/>
          <p:cNvSpPr>
            <a:spLocks noGrp="1"/>
          </p:cNvSpPr>
          <p:nvPr>
            <p:ph type="chart" sz="quarter" idx="12"/>
          </p:nvPr>
        </p:nvSpPr>
        <p:spPr>
          <a:xfrm>
            <a:off x="632024" y="2386892"/>
            <a:ext cx="3669109" cy="3749146"/>
          </a:xfrm>
          <a:prstGeom prst="rect">
            <a:avLst/>
          </a:prstGeom>
        </p:spPr>
        <p:txBody>
          <a:bodyPr lIns="68580" tIns="34290" rIns="68580" bIns="34290"/>
          <a:lstStyle>
            <a:lvl1pPr>
              <a:defRPr>
                <a:solidFill>
                  <a:schemeClr val="bg1"/>
                </a:solidFill>
              </a:defRPr>
            </a:lvl1pPr>
          </a:lstStyle>
          <a:p>
            <a:endParaRPr lang="en-US"/>
          </a:p>
        </p:txBody>
      </p:sp>
      <p:sp>
        <p:nvSpPr>
          <p:cNvPr id="11" name="Text Placeholder 10"/>
          <p:cNvSpPr>
            <a:spLocks noGrp="1"/>
          </p:cNvSpPr>
          <p:nvPr>
            <p:ph type="body" sz="quarter" idx="13"/>
          </p:nvPr>
        </p:nvSpPr>
        <p:spPr>
          <a:xfrm>
            <a:off x="632024" y="1243753"/>
            <a:ext cx="3759502" cy="681302"/>
          </a:xfrm>
          <a:prstGeom prst="rect">
            <a:avLst/>
          </a:prstGeom>
        </p:spPr>
        <p:txBody>
          <a:bodyPr lIns="68580" tIns="34290" rIns="68580" bIns="34290"/>
          <a:lstStyle>
            <a:lvl1pPr>
              <a:buNone/>
              <a:defRPr sz="2700" b="1">
                <a:solidFill>
                  <a:schemeClr val="bg1"/>
                </a:solidFill>
              </a:defRPr>
            </a:lvl1pPr>
            <a:lvl2pPr marL="0">
              <a:spcBef>
                <a:spcPts val="38"/>
              </a:spcBef>
              <a:buNone/>
              <a:defRPr sz="2100">
                <a:solidFill>
                  <a:schemeClr val="bg1"/>
                </a:solidFill>
              </a:defRPr>
            </a:lvl2pPr>
            <a:lvl3pPr>
              <a:buNone/>
              <a:defRPr sz="2700"/>
            </a:lvl3pPr>
            <a:lvl4pPr>
              <a:buNone/>
              <a:defRPr sz="2700"/>
            </a:lvl4pPr>
            <a:lvl5pPr>
              <a:buNone/>
              <a:defRPr sz="2700"/>
            </a:lvl5pPr>
          </a:lstStyle>
          <a:p>
            <a:pPr lvl="0"/>
            <a:r>
              <a:rPr lang="en-US" dirty="0" smtClean="0"/>
              <a:t>Click to edit Master text styles</a:t>
            </a:r>
          </a:p>
          <a:p>
            <a:pPr lvl="1"/>
            <a:r>
              <a:rPr lang="en-US" dirty="0" smtClean="0"/>
              <a:t>Second level</a:t>
            </a:r>
          </a:p>
        </p:txBody>
      </p:sp>
      <p:sp>
        <p:nvSpPr>
          <p:cNvPr id="12" name="Chart Placeholder 8"/>
          <p:cNvSpPr>
            <a:spLocks noGrp="1"/>
          </p:cNvSpPr>
          <p:nvPr>
            <p:ph type="chart" sz="quarter" idx="14"/>
          </p:nvPr>
        </p:nvSpPr>
        <p:spPr>
          <a:xfrm>
            <a:off x="5038590" y="2386892"/>
            <a:ext cx="3669109" cy="3749146"/>
          </a:xfrm>
          <a:prstGeom prst="rect">
            <a:avLst/>
          </a:prstGeom>
        </p:spPr>
        <p:txBody>
          <a:bodyPr lIns="68580" tIns="34290" rIns="68580" bIns="34290"/>
          <a:lstStyle>
            <a:lvl1pPr>
              <a:defRPr>
                <a:solidFill>
                  <a:schemeClr val="bg1"/>
                </a:solidFill>
              </a:defRPr>
            </a:lvl1pPr>
          </a:lstStyle>
          <a:p>
            <a:endParaRPr lang="en-US"/>
          </a:p>
        </p:txBody>
      </p:sp>
      <p:sp>
        <p:nvSpPr>
          <p:cNvPr id="13" name="Text Placeholder 10"/>
          <p:cNvSpPr>
            <a:spLocks noGrp="1"/>
          </p:cNvSpPr>
          <p:nvPr>
            <p:ph type="body" sz="quarter" idx="15"/>
          </p:nvPr>
        </p:nvSpPr>
        <p:spPr>
          <a:xfrm>
            <a:off x="5038589" y="1243753"/>
            <a:ext cx="3759502" cy="681302"/>
          </a:xfrm>
          <a:prstGeom prst="rect">
            <a:avLst/>
          </a:prstGeom>
        </p:spPr>
        <p:txBody>
          <a:bodyPr lIns="68580" tIns="34290" rIns="68580" bIns="34290"/>
          <a:lstStyle>
            <a:lvl1pPr>
              <a:buNone/>
              <a:defRPr sz="2700" b="1">
                <a:solidFill>
                  <a:schemeClr val="bg1"/>
                </a:solidFill>
              </a:defRPr>
            </a:lvl1pPr>
            <a:lvl2pPr marL="0">
              <a:spcBef>
                <a:spcPts val="38"/>
              </a:spcBef>
              <a:buNone/>
              <a:defRPr sz="2100">
                <a:solidFill>
                  <a:schemeClr val="bg1"/>
                </a:solidFill>
              </a:defRPr>
            </a:lvl2pPr>
            <a:lvl3pPr>
              <a:buNone/>
              <a:defRPr sz="2700"/>
            </a:lvl3pPr>
            <a:lvl4pPr>
              <a:buNone/>
              <a:defRPr sz="2700"/>
            </a:lvl4pPr>
            <a:lvl5pPr>
              <a:buNone/>
              <a:defRPr sz="2700"/>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8"/>
          <p:cNvSpPr>
            <a:spLocks noGrp="1"/>
          </p:cNvSpPr>
          <p:nvPr>
            <p:ph type="body" sz="quarter" idx="11"/>
          </p:nvPr>
        </p:nvSpPr>
        <p:spPr>
          <a:xfrm>
            <a:off x="1534027" y="2185738"/>
            <a:ext cx="6602330" cy="4190513"/>
          </a:xfrm>
          <a:prstGeom prst="rect">
            <a:avLst/>
          </a:prstGeom>
        </p:spPr>
        <p:txBody>
          <a:bodyPr lIns="68580" tIns="34290" rIns="68580" bIns="34290"/>
          <a:lstStyle>
            <a:lvl1pPr>
              <a:spcBef>
                <a:spcPts val="18"/>
              </a:spcBef>
              <a:spcAft>
                <a:spcPts val="1350"/>
              </a:spcAft>
              <a:defRPr sz="2700" b="1">
                <a:solidFill>
                  <a:schemeClr val="bg1"/>
                </a:solidFill>
              </a:defRPr>
            </a:lvl1pPr>
            <a:lvl2pPr>
              <a:spcBef>
                <a:spcPts val="18"/>
              </a:spcBef>
              <a:spcAft>
                <a:spcPts val="1350"/>
              </a:spcAft>
              <a:defRPr sz="2400">
                <a:solidFill>
                  <a:schemeClr val="bg1"/>
                </a:solidFill>
              </a:defRPr>
            </a:lvl2pPr>
            <a:lvl3pPr>
              <a:spcBef>
                <a:spcPts val="18"/>
              </a:spcBef>
              <a:spcAft>
                <a:spcPts val="1350"/>
              </a:spcAft>
              <a:defRPr sz="2100">
                <a:solidFill>
                  <a:schemeClr val="bg1"/>
                </a:solidFill>
              </a:defRPr>
            </a:lvl3pPr>
            <a:lvl4pPr>
              <a:buNone/>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4" name="Picture 6" descr="home_page3.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445250"/>
            <a:ext cx="9144000" cy="412750"/>
          </a:xfrm>
          <a:prstGeom prst="rect">
            <a:avLst/>
          </a:prstGeom>
          <a:noFill/>
          <a:ln w="9525">
            <a:noFill/>
            <a:miter lim="800000"/>
            <a:headEnd/>
            <a:tailEnd/>
          </a:ln>
        </p:spPr>
      </p:pic>
      <p:sp>
        <p:nvSpPr>
          <p:cNvPr id="5" name="Text Box 2"/>
          <p:cNvSpPr txBox="1">
            <a:spLocks noChangeArrowheads="1"/>
          </p:cNvSpPr>
          <p:nvPr userDrawn="1"/>
        </p:nvSpPr>
        <p:spPr bwMode="auto">
          <a:xfrm>
            <a:off x="8620126" y="6467475"/>
            <a:ext cx="428625" cy="308386"/>
          </a:xfrm>
          <a:prstGeom prst="rect">
            <a:avLst/>
          </a:prstGeom>
          <a:noFill/>
          <a:ln w="9525">
            <a:noFill/>
            <a:miter lim="800000"/>
            <a:headEnd/>
            <a:tailEnd/>
          </a:ln>
          <a:effectLst/>
        </p:spPr>
        <p:txBody>
          <a:bodyPr wrap="square" lIns="76802" tIns="38402" rIns="76802" bIns="38402">
            <a:spAutoFit/>
          </a:bodyPr>
          <a:lstStyle/>
          <a:p>
            <a:pPr algn="r" defTabSz="766763" eaLnBrk="0" fontAlgn="auto" hangingPunct="0">
              <a:spcBef>
                <a:spcPts val="0"/>
              </a:spcBef>
              <a:spcAft>
                <a:spcPts val="0"/>
              </a:spcAft>
              <a:defRPr/>
            </a:pPr>
            <a:fld id="{7AA2445A-C961-4CDD-B51D-64F0B5A5132B}" type="slidenum">
              <a:rPr lang="en-US" sz="1500">
                <a:solidFill>
                  <a:schemeClr val="tx2"/>
                </a:solidFill>
                <a:latin typeface="Trebuchet MS"/>
                <a:cs typeface="Arial" pitchFamily="34" charset="0"/>
              </a:rPr>
              <a:pPr algn="r" defTabSz="766763" eaLnBrk="0" fontAlgn="auto" hangingPunct="0">
                <a:spcBef>
                  <a:spcPts val="0"/>
                </a:spcBef>
                <a:spcAft>
                  <a:spcPts val="0"/>
                </a:spcAft>
                <a:defRPr/>
              </a:pPr>
              <a:t>‹#›</a:t>
            </a:fld>
            <a:endParaRPr lang="en-US" sz="1500" dirty="0">
              <a:solidFill>
                <a:schemeClr val="tx2"/>
              </a:solidFill>
              <a:latin typeface="Trebuchet MS"/>
              <a:cs typeface="Arial" pitchFamily="34" charset="0"/>
            </a:endParaRPr>
          </a:p>
        </p:txBody>
      </p:sp>
      <p:pic>
        <p:nvPicPr>
          <p:cNvPr id="6" name="Picture 2" descr="C:\Users\Dietman.Grimm\Pictures\TULOGO_2C_150X217 - no slogan.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6445873"/>
            <a:ext cx="2038634" cy="412127"/>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6DAC60-BDCC-4F61-8677-850EE3CDFCCA}" type="datetimeFigureOut">
              <a:rPr lang="en-US" smtClean="0"/>
              <a:t>4/25/15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24D5B2-D801-4E97-8C1E-150A0988BBED}" type="slidenum">
              <a:rPr lang="en-US" smtClean="0"/>
              <a:t>‹#›</a:t>
            </a:fld>
            <a:endParaRPr lang="en-US"/>
          </a:p>
        </p:txBody>
      </p:sp>
    </p:spTree>
    <p:extLst>
      <p:ext uri="{BB962C8B-B14F-4D97-AF65-F5344CB8AC3E}">
        <p14:creationId xmlns:p14="http://schemas.microsoft.com/office/powerpoint/2010/main" val="41788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6DAC60-BDCC-4F61-8677-850EE3CDFCCA}" type="datetimeFigureOut">
              <a:rPr lang="en-US" smtClean="0"/>
              <a:t>4/25/15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24D5B2-D801-4E97-8C1E-150A0988BBED}" type="slidenum">
              <a:rPr lang="en-US" smtClean="0"/>
              <a:t>‹#›</a:t>
            </a:fld>
            <a:endParaRPr lang="en-US"/>
          </a:p>
        </p:txBody>
      </p:sp>
    </p:spTree>
    <p:extLst>
      <p:ext uri="{BB962C8B-B14F-4D97-AF65-F5344CB8AC3E}">
        <p14:creationId xmlns:p14="http://schemas.microsoft.com/office/powerpoint/2010/main" val="132462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6DAC60-BDCC-4F61-8677-850EE3CDFCCA}" type="datetimeFigureOut">
              <a:rPr lang="en-US" smtClean="0"/>
              <a:t>4/25/15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24D5B2-D801-4E97-8C1E-150A0988BBED}" type="slidenum">
              <a:rPr lang="en-US" smtClean="0"/>
              <a:t>‹#›</a:t>
            </a:fld>
            <a:endParaRPr lang="en-US"/>
          </a:p>
        </p:txBody>
      </p:sp>
    </p:spTree>
    <p:extLst>
      <p:ext uri="{BB962C8B-B14F-4D97-AF65-F5344CB8AC3E}">
        <p14:creationId xmlns:p14="http://schemas.microsoft.com/office/powerpoint/2010/main" val="1422829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gif"/><Relationship Id="rId1" Type="http://schemas.openxmlformats.org/officeDocument/2006/relationships/slideLayout" Target="../slideLayouts/slideLayout10.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81818"/>
            </a:gs>
            <a:gs pos="50000">
              <a:srgbClr val="181818"/>
            </a:gs>
            <a:gs pos="100000">
              <a:srgbClr val="1D2E48"/>
            </a:gs>
          </a:gsLst>
          <a:lin ang="5400000" scaled="0"/>
        </a:gradFill>
        <a:effectLst/>
      </p:bgPr>
    </p:bg>
    <p:spTree>
      <p:nvGrpSpPr>
        <p:cNvPr id="1" name=""/>
        <p:cNvGrpSpPr/>
        <p:nvPr/>
      </p:nvGrpSpPr>
      <p:grpSpPr>
        <a:xfrm>
          <a:off x="0" y="0"/>
          <a:ext cx="0" cy="0"/>
          <a:chOff x="0" y="0"/>
          <a:chExt cx="0" cy="0"/>
        </a:xfrm>
      </p:grpSpPr>
      <p:pic>
        <p:nvPicPr>
          <p:cNvPr id="3" name="Picture 6" descr="home_page3.jp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ln w="9525">
            <a:noFill/>
            <a:miter lim="800000"/>
            <a:headEnd/>
            <a:tailEnd/>
          </a:ln>
          <a:effectLst>
            <a:outerShdw blurRad="50800" dist="50800" dir="5400000" algn="ctr" rotWithShape="0">
              <a:srgbClr val="000000">
                <a:alpha val="46000"/>
              </a:srgbClr>
            </a:outerShdw>
          </a:effectLst>
        </p:spPr>
      </p:pic>
      <p:sp>
        <p:nvSpPr>
          <p:cNvPr id="5" name="Rectangle 4"/>
          <p:cNvSpPr/>
          <p:nvPr/>
        </p:nvSpPr>
        <p:spPr>
          <a:xfrm>
            <a:off x="0" y="0"/>
            <a:ext cx="914400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lang="en-US" sz="1400" dirty="0" err="1" smtClean="0">
              <a:solidFill>
                <a:schemeClr val="tx1"/>
              </a:solidFill>
            </a:endParaRPr>
          </a:p>
        </p:txBody>
      </p:sp>
      <p:sp>
        <p:nvSpPr>
          <p:cNvPr id="4" name="Title Placeholder 3"/>
          <p:cNvSpPr>
            <a:spLocks noGrp="1" noChangeArrowheads="1"/>
          </p:cNvSpPr>
          <p:nvPr>
            <p:ph type="title"/>
          </p:nvPr>
        </p:nvSpPr>
        <p:spPr bwMode="auto">
          <a:xfrm>
            <a:off x="290946" y="0"/>
            <a:ext cx="8628612" cy="1201738"/>
          </a:xfrm>
          <a:prstGeom prst="rect">
            <a:avLst/>
          </a:prstGeom>
          <a:noFill/>
          <a:ln w="9525">
            <a:noFill/>
            <a:miter lim="800000"/>
            <a:headEnd/>
            <a:tailEnd/>
          </a:ln>
        </p:spPr>
        <p:txBody>
          <a:bodyPr vert="horz" wrap="square" lIns="97956" tIns="48979" rIns="97956" bIns="48979"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4406" r:id="rId1"/>
    <p:sldLayoutId id="2147484405" r:id="rId2"/>
    <p:sldLayoutId id="2147484410" r:id="rId3"/>
    <p:sldLayoutId id="2147484411" r:id="rId4"/>
    <p:sldLayoutId id="2147484412" r:id="rId5"/>
    <p:sldLayoutId id="2147484413" r:id="rId6"/>
    <p:sldLayoutId id="2147484414" r:id="rId7"/>
    <p:sldLayoutId id="2147484415" r:id="rId8"/>
    <p:sldLayoutId id="2147484416" r:id="rId9"/>
  </p:sldLayoutIdLst>
  <p:hf hdr="0" ftr="0" dt="0"/>
  <p:txStyles>
    <p:titleStyle>
      <a:lvl1pPr algn="l" defTabSz="1097225" rtl="0" eaLnBrk="1" latinLnBrk="0" hangingPunct="1">
        <a:spcBef>
          <a:spcPct val="0"/>
        </a:spcBef>
        <a:buNone/>
        <a:defRPr sz="3600" b="1" kern="1200">
          <a:solidFill>
            <a:schemeClr val="bg1"/>
          </a:solidFill>
          <a:latin typeface="Calibri" pitchFamily="34" charset="0"/>
          <a:ea typeface="+mj-ea"/>
          <a:cs typeface="Calibri" pitchFamily="34" charset="0"/>
        </a:defRPr>
      </a:lvl1pPr>
    </p:titleStyle>
    <p:bodyStyle>
      <a:lvl1pPr marL="411460" indent="-411460" algn="l" defTabSz="109722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496" indent="-342884" algn="l" defTabSz="109722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532" indent="-274307" algn="l" defTabSz="109722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144"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756"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369"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982"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595"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208"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25" rtl="0" eaLnBrk="1" latinLnBrk="0" hangingPunct="1">
        <a:defRPr sz="2200" kern="1200">
          <a:solidFill>
            <a:schemeClr val="tx1"/>
          </a:solidFill>
          <a:latin typeface="+mn-lt"/>
          <a:ea typeface="+mn-ea"/>
          <a:cs typeface="+mn-cs"/>
        </a:defRPr>
      </a:lvl1pPr>
      <a:lvl2pPr marL="548612" algn="l" defTabSz="1097225" rtl="0" eaLnBrk="1" latinLnBrk="0" hangingPunct="1">
        <a:defRPr sz="2200" kern="1200">
          <a:solidFill>
            <a:schemeClr val="tx1"/>
          </a:solidFill>
          <a:latin typeface="+mn-lt"/>
          <a:ea typeface="+mn-ea"/>
          <a:cs typeface="+mn-cs"/>
        </a:defRPr>
      </a:lvl2pPr>
      <a:lvl3pPr marL="1097225" algn="l" defTabSz="1097225" rtl="0" eaLnBrk="1" latinLnBrk="0" hangingPunct="1">
        <a:defRPr sz="2200" kern="1200">
          <a:solidFill>
            <a:schemeClr val="tx1"/>
          </a:solidFill>
          <a:latin typeface="+mn-lt"/>
          <a:ea typeface="+mn-ea"/>
          <a:cs typeface="+mn-cs"/>
        </a:defRPr>
      </a:lvl3pPr>
      <a:lvl4pPr marL="1645838" algn="l" defTabSz="1097225" rtl="0" eaLnBrk="1" latinLnBrk="0" hangingPunct="1">
        <a:defRPr sz="2200" kern="1200">
          <a:solidFill>
            <a:schemeClr val="tx1"/>
          </a:solidFill>
          <a:latin typeface="+mn-lt"/>
          <a:ea typeface="+mn-ea"/>
          <a:cs typeface="+mn-cs"/>
        </a:defRPr>
      </a:lvl4pPr>
      <a:lvl5pPr marL="2194451" algn="l" defTabSz="1097225" rtl="0" eaLnBrk="1" latinLnBrk="0" hangingPunct="1">
        <a:defRPr sz="2200" kern="1200">
          <a:solidFill>
            <a:schemeClr val="tx1"/>
          </a:solidFill>
          <a:latin typeface="+mn-lt"/>
          <a:ea typeface="+mn-ea"/>
          <a:cs typeface="+mn-cs"/>
        </a:defRPr>
      </a:lvl5pPr>
      <a:lvl6pPr marL="2743064" algn="l" defTabSz="1097225" rtl="0" eaLnBrk="1" latinLnBrk="0" hangingPunct="1">
        <a:defRPr sz="2200" kern="1200">
          <a:solidFill>
            <a:schemeClr val="tx1"/>
          </a:solidFill>
          <a:latin typeface="+mn-lt"/>
          <a:ea typeface="+mn-ea"/>
          <a:cs typeface="+mn-cs"/>
        </a:defRPr>
      </a:lvl6pPr>
      <a:lvl7pPr marL="3291676" algn="l" defTabSz="1097225" rtl="0" eaLnBrk="1" latinLnBrk="0" hangingPunct="1">
        <a:defRPr sz="2200" kern="1200">
          <a:solidFill>
            <a:schemeClr val="tx1"/>
          </a:solidFill>
          <a:latin typeface="+mn-lt"/>
          <a:ea typeface="+mn-ea"/>
          <a:cs typeface="+mn-cs"/>
        </a:defRPr>
      </a:lvl7pPr>
      <a:lvl8pPr marL="3840288" algn="l" defTabSz="1097225" rtl="0" eaLnBrk="1" latinLnBrk="0" hangingPunct="1">
        <a:defRPr sz="2200" kern="1200">
          <a:solidFill>
            <a:schemeClr val="tx1"/>
          </a:solidFill>
          <a:latin typeface="+mn-lt"/>
          <a:ea typeface="+mn-ea"/>
          <a:cs typeface="+mn-cs"/>
        </a:defRPr>
      </a:lvl8pPr>
      <a:lvl9pPr marL="4388900" algn="l" defTabSz="109722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81818"/>
            </a:gs>
            <a:gs pos="50000">
              <a:srgbClr val="181818"/>
            </a:gs>
            <a:gs pos="100000">
              <a:srgbClr val="1D2E48"/>
            </a:gs>
          </a:gsLst>
          <a:lin ang="5400000" scaled="0"/>
        </a:gradFill>
        <a:effectLst/>
      </p:bgPr>
    </p:bg>
    <p:spTree>
      <p:nvGrpSpPr>
        <p:cNvPr id="1" name=""/>
        <p:cNvGrpSpPr/>
        <p:nvPr/>
      </p:nvGrpSpPr>
      <p:grpSpPr>
        <a:xfrm>
          <a:off x="0" y="0"/>
          <a:ext cx="0" cy="0"/>
          <a:chOff x="0" y="0"/>
          <a:chExt cx="0" cy="0"/>
        </a:xfrm>
      </p:grpSpPr>
      <p:pic>
        <p:nvPicPr>
          <p:cNvPr id="9" name="Picture 6" descr="home_page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ln w="9525">
            <a:noFill/>
            <a:miter lim="800000"/>
            <a:headEnd/>
            <a:tailEnd/>
          </a:ln>
          <a:effectLst>
            <a:outerShdw blurRad="50800" dist="50800" dir="5400000" algn="ctr" rotWithShape="0">
              <a:srgbClr val="000000">
                <a:alpha val="46000"/>
              </a:srgbClr>
            </a:outerShdw>
          </a:effectLst>
        </p:spPr>
      </p:pic>
      <p:sp>
        <p:nvSpPr>
          <p:cNvPr id="8" name="Rectangle 7"/>
          <p:cNvSpPr/>
          <p:nvPr/>
        </p:nvSpPr>
        <p:spPr>
          <a:xfrm>
            <a:off x="0" y="0"/>
            <a:ext cx="9144000" cy="6858000"/>
          </a:xfrm>
          <a:prstGeom prst="rect">
            <a:avLst/>
          </a:pr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lang="en-US" sz="1400" dirty="0" err="1" smtClean="0">
              <a:solidFill>
                <a:schemeClr val="tx1"/>
              </a:solidFill>
            </a:endParaRPr>
          </a:p>
        </p:txBody>
      </p:sp>
      <p:sp>
        <p:nvSpPr>
          <p:cNvPr id="6" name="TextBox 5"/>
          <p:cNvSpPr txBox="1"/>
          <p:nvPr/>
        </p:nvSpPr>
        <p:spPr>
          <a:xfrm>
            <a:off x="1101647" y="1400664"/>
            <a:ext cx="7623253" cy="2135378"/>
          </a:xfrm>
          <a:prstGeom prst="rect">
            <a:avLst/>
          </a:prstGeom>
          <a:noFill/>
        </p:spPr>
        <p:txBody>
          <a:bodyPr wrap="square" lIns="97967" tIns="48983" rIns="97967" bIns="48983" rtlCol="0">
            <a:spAutoFit/>
          </a:bodyPr>
          <a:lstStyle/>
          <a:p>
            <a:pPr marL="385763" indent="-385763" algn="l" defTabSz="979665" rtl="0" fontAlgn="base">
              <a:spcBef>
                <a:spcPts val="2025"/>
              </a:spcBef>
              <a:spcAft>
                <a:spcPct val="0"/>
              </a:spcAft>
              <a:buFont typeface="+mj-lt"/>
              <a:buAutoNum type="arabicPeriod"/>
              <a:defRPr/>
            </a:pPr>
            <a:r>
              <a:rPr lang="en-US" sz="3300" b="1" kern="1200" dirty="0" smtClean="0">
                <a:solidFill>
                  <a:schemeClr val="bg1"/>
                </a:solidFill>
                <a:latin typeface="Calibri" pitchFamily="34" charset="0"/>
                <a:ea typeface="+mn-ea"/>
                <a:cs typeface="Calibri" pitchFamily="34" charset="0"/>
              </a:rPr>
              <a:t>Chapter conclusion</a:t>
            </a:r>
          </a:p>
          <a:p>
            <a:pPr marL="385763" indent="-385763" algn="l" defTabSz="979665" rtl="0" fontAlgn="base">
              <a:spcBef>
                <a:spcPts val="2025"/>
              </a:spcBef>
              <a:spcAft>
                <a:spcPct val="0"/>
              </a:spcAft>
              <a:buFont typeface="+mj-lt"/>
              <a:buAutoNum type="arabicPeriod"/>
              <a:defRPr/>
            </a:pPr>
            <a:r>
              <a:rPr lang="en-US" sz="3300" b="1" kern="1200" baseline="0" dirty="0" smtClean="0">
                <a:solidFill>
                  <a:schemeClr val="bg1"/>
                </a:solidFill>
                <a:latin typeface="Calibri" pitchFamily="34" charset="0"/>
                <a:ea typeface="+mn-ea"/>
                <a:cs typeface="Calibri" pitchFamily="34" charset="0"/>
              </a:rPr>
              <a:t>Chapter conclusion</a:t>
            </a:r>
          </a:p>
          <a:p>
            <a:pPr marL="385763" indent="-385763" algn="l" defTabSz="979665" rtl="0" fontAlgn="base">
              <a:spcBef>
                <a:spcPts val="2025"/>
              </a:spcBef>
              <a:spcAft>
                <a:spcPct val="0"/>
              </a:spcAft>
              <a:buFont typeface="+mj-lt"/>
              <a:buAutoNum type="arabicPeriod"/>
              <a:defRPr/>
            </a:pPr>
            <a:r>
              <a:rPr lang="en-US" sz="3300" b="1" kern="1200" baseline="0" dirty="0" smtClean="0">
                <a:solidFill>
                  <a:schemeClr val="bg1"/>
                </a:solidFill>
                <a:latin typeface="Calibri" pitchFamily="34" charset="0"/>
                <a:ea typeface="+mn-ea"/>
                <a:cs typeface="Calibri" pitchFamily="34" charset="0"/>
              </a:rPr>
              <a:t>Chapter conclusion</a:t>
            </a:r>
          </a:p>
        </p:txBody>
      </p:sp>
      <p:pic>
        <p:nvPicPr>
          <p:cNvPr id="16" name="Picture 6" descr="home_page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445250"/>
            <a:ext cx="9144000" cy="412750"/>
          </a:xfrm>
          <a:prstGeom prst="rect">
            <a:avLst/>
          </a:prstGeom>
          <a:noFill/>
          <a:ln w="9525">
            <a:noFill/>
            <a:miter lim="800000"/>
            <a:headEnd/>
            <a:tailEnd/>
          </a:ln>
        </p:spPr>
      </p:pic>
      <p:pic>
        <p:nvPicPr>
          <p:cNvPr id="17" name="Picture 2" descr="C:\Users\Dietman.Grimm\Pictures\TULOGO_2C_150X217 - no slogan.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6445873"/>
            <a:ext cx="2038634" cy="412127"/>
          </a:xfrm>
          <a:prstGeom prst="rect">
            <a:avLst/>
          </a:prstGeom>
          <a:noFill/>
        </p:spPr>
      </p:pic>
      <p:sp>
        <p:nvSpPr>
          <p:cNvPr id="11" name="Rectangle 3"/>
          <p:cNvSpPr txBox="1">
            <a:spLocks noChangeArrowheads="1"/>
          </p:cNvSpPr>
          <p:nvPr/>
        </p:nvSpPr>
        <p:spPr bwMode="auto">
          <a:xfrm>
            <a:off x="290947" y="0"/>
            <a:ext cx="8628612" cy="1201738"/>
          </a:xfrm>
          <a:prstGeom prst="rect">
            <a:avLst/>
          </a:prstGeom>
          <a:noFill/>
          <a:ln w="9525">
            <a:noFill/>
            <a:miter lim="800000"/>
            <a:headEnd/>
            <a:tailEnd/>
          </a:ln>
        </p:spPr>
        <p:txBody>
          <a:bodyPr vert="horz" wrap="square" lIns="109712" tIns="54857" rIns="109712" bIns="54857" numCol="1" anchor="ctr" anchorCtr="0" compatLnSpc="1">
            <a:prstTxWarp prst="textNoShape">
              <a:avLst/>
            </a:prstTxWarp>
            <a:noAutofit/>
          </a:bodyPr>
          <a:lstStyle>
            <a:lvl1pPr algn="l">
              <a:defRPr sz="4800" b="1">
                <a:solidFill>
                  <a:schemeClr val="bg1"/>
                </a:solidFill>
                <a:latin typeface="Calibri" pitchFamily="34" charset="0"/>
                <a:cs typeface="Calibri" pitchFamily="34" charset="0"/>
              </a:defRPr>
            </a:lvl1pPr>
          </a:lstStyle>
          <a:p>
            <a:pPr marL="0" marR="0" lvl="0" indent="0" algn="l" defTabSz="1097225"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libri" pitchFamily="34" charset="0"/>
                <a:ea typeface="+mj-ea"/>
                <a:cs typeface="Calibri" pitchFamily="34" charset="0"/>
              </a:rPr>
              <a:t>Conclusions</a:t>
            </a:r>
          </a:p>
        </p:txBody>
      </p:sp>
    </p:spTree>
  </p:cSld>
  <p:clrMap bg1="lt1" tx1="dk1" bg2="lt2" tx2="dk2" accent1="accent1" accent2="accent2" accent3="accent3" accent4="accent4" accent5="accent5" accent6="accent6" hlink="hlink" folHlink="folHlink"/>
  <p:sldLayoutIdLst>
    <p:sldLayoutId id="2147484409" r:id="rId1"/>
  </p:sldLayoutIdLst>
  <p:hf hdr="0" ftr="0" dt="0"/>
  <p:txStyles>
    <p:titleStyle>
      <a:lvl1pPr algn="l" defTabSz="1097225" rtl="0" eaLnBrk="1" latinLnBrk="0" hangingPunct="1">
        <a:spcBef>
          <a:spcPct val="0"/>
        </a:spcBef>
        <a:buNone/>
        <a:defRPr sz="3000" b="1" kern="1200">
          <a:solidFill>
            <a:srgbClr val="E6E6E6"/>
          </a:solidFill>
          <a:latin typeface="+mj-lt"/>
          <a:ea typeface="+mj-ea"/>
          <a:cs typeface="+mj-cs"/>
        </a:defRPr>
      </a:lvl1pPr>
    </p:titleStyle>
    <p:bodyStyle>
      <a:lvl1pPr marL="411460" indent="-411460" algn="l" defTabSz="1097225"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496" indent="-342884" algn="l" defTabSz="1097225"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532" indent="-274307" algn="l" defTabSz="1097225"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144"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756"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369"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982"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595"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208" indent="-274307" algn="l" defTabSz="1097225"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25" rtl="0" eaLnBrk="1" latinLnBrk="0" hangingPunct="1">
        <a:defRPr sz="2200" kern="1200">
          <a:solidFill>
            <a:schemeClr val="tx1"/>
          </a:solidFill>
          <a:latin typeface="+mn-lt"/>
          <a:ea typeface="+mn-ea"/>
          <a:cs typeface="+mn-cs"/>
        </a:defRPr>
      </a:lvl1pPr>
      <a:lvl2pPr marL="548612" algn="l" defTabSz="1097225" rtl="0" eaLnBrk="1" latinLnBrk="0" hangingPunct="1">
        <a:defRPr sz="2200" kern="1200">
          <a:solidFill>
            <a:schemeClr val="tx1"/>
          </a:solidFill>
          <a:latin typeface="+mn-lt"/>
          <a:ea typeface="+mn-ea"/>
          <a:cs typeface="+mn-cs"/>
        </a:defRPr>
      </a:lvl2pPr>
      <a:lvl3pPr marL="1097225" algn="l" defTabSz="1097225" rtl="0" eaLnBrk="1" latinLnBrk="0" hangingPunct="1">
        <a:defRPr sz="2200" kern="1200">
          <a:solidFill>
            <a:schemeClr val="tx1"/>
          </a:solidFill>
          <a:latin typeface="+mn-lt"/>
          <a:ea typeface="+mn-ea"/>
          <a:cs typeface="+mn-cs"/>
        </a:defRPr>
      </a:lvl3pPr>
      <a:lvl4pPr marL="1645838" algn="l" defTabSz="1097225" rtl="0" eaLnBrk="1" latinLnBrk="0" hangingPunct="1">
        <a:defRPr sz="2200" kern="1200">
          <a:solidFill>
            <a:schemeClr val="tx1"/>
          </a:solidFill>
          <a:latin typeface="+mn-lt"/>
          <a:ea typeface="+mn-ea"/>
          <a:cs typeface="+mn-cs"/>
        </a:defRPr>
      </a:lvl4pPr>
      <a:lvl5pPr marL="2194451" algn="l" defTabSz="1097225" rtl="0" eaLnBrk="1" latinLnBrk="0" hangingPunct="1">
        <a:defRPr sz="2200" kern="1200">
          <a:solidFill>
            <a:schemeClr val="tx1"/>
          </a:solidFill>
          <a:latin typeface="+mn-lt"/>
          <a:ea typeface="+mn-ea"/>
          <a:cs typeface="+mn-cs"/>
        </a:defRPr>
      </a:lvl5pPr>
      <a:lvl6pPr marL="2743064" algn="l" defTabSz="1097225" rtl="0" eaLnBrk="1" latinLnBrk="0" hangingPunct="1">
        <a:defRPr sz="2200" kern="1200">
          <a:solidFill>
            <a:schemeClr val="tx1"/>
          </a:solidFill>
          <a:latin typeface="+mn-lt"/>
          <a:ea typeface="+mn-ea"/>
          <a:cs typeface="+mn-cs"/>
        </a:defRPr>
      </a:lvl6pPr>
      <a:lvl7pPr marL="3291676" algn="l" defTabSz="1097225" rtl="0" eaLnBrk="1" latinLnBrk="0" hangingPunct="1">
        <a:defRPr sz="2200" kern="1200">
          <a:solidFill>
            <a:schemeClr val="tx1"/>
          </a:solidFill>
          <a:latin typeface="+mn-lt"/>
          <a:ea typeface="+mn-ea"/>
          <a:cs typeface="+mn-cs"/>
        </a:defRPr>
      </a:lvl7pPr>
      <a:lvl8pPr marL="3840288" algn="l" defTabSz="1097225" rtl="0" eaLnBrk="1" latinLnBrk="0" hangingPunct="1">
        <a:defRPr sz="2200" kern="1200">
          <a:solidFill>
            <a:schemeClr val="tx1"/>
          </a:solidFill>
          <a:latin typeface="+mn-lt"/>
          <a:ea typeface="+mn-ea"/>
          <a:cs typeface="+mn-cs"/>
        </a:defRPr>
      </a:lvl8pPr>
      <a:lvl9pPr marL="4388900" algn="l" defTabSz="109722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gif"/><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jpeg"/><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jpeg"/><Relationship Id="rId3"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9.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rgbClr val="FFFF00"/>
                </a:solidFill>
              </a:rPr>
              <a:t>Returning Native Trout to Texas?</a:t>
            </a:r>
            <a:endParaRPr lang="en-US" sz="4400" dirty="0">
              <a:solidFill>
                <a:srgbClr val="FFFF00"/>
              </a:solidFill>
            </a:endParaRPr>
          </a:p>
        </p:txBody>
      </p:sp>
      <p:sp>
        <p:nvSpPr>
          <p:cNvPr id="4" name="Slide Number Placeholder 3"/>
          <p:cNvSpPr>
            <a:spLocks noGrp="1"/>
          </p:cNvSpPr>
          <p:nvPr>
            <p:ph type="sldNum" sz="quarter" idx="12"/>
          </p:nvPr>
        </p:nvSpPr>
        <p:spPr/>
        <p:txBody>
          <a:bodyPr/>
          <a:lstStyle/>
          <a:p>
            <a:fld id="{A424D5B2-D801-4E97-8C1E-150A0988BBED}" type="slidenum">
              <a:rPr lang="en-US" smtClean="0"/>
              <a:t>1</a:t>
            </a:fld>
            <a:endParaRPr lang="en-US"/>
          </a:p>
        </p:txBody>
      </p:sp>
      <p:sp>
        <p:nvSpPr>
          <p:cNvPr id="6" name="TextBox 5"/>
          <p:cNvSpPr txBox="1"/>
          <p:nvPr/>
        </p:nvSpPr>
        <p:spPr>
          <a:xfrm>
            <a:off x="2235200" y="4862286"/>
            <a:ext cx="4978400" cy="1400383"/>
          </a:xfrm>
          <a:prstGeom prst="rect">
            <a:avLst/>
          </a:prstGeom>
          <a:noFill/>
        </p:spPr>
        <p:txBody>
          <a:bodyPr wrap="square" rtlCol="0">
            <a:spAutoFit/>
          </a:bodyPr>
          <a:lstStyle/>
          <a:p>
            <a:pPr algn="ctr">
              <a:spcBef>
                <a:spcPts val="600"/>
              </a:spcBef>
            </a:pPr>
            <a:r>
              <a:rPr lang="en-US" sz="4000" b="1" dirty="0" smtClean="0">
                <a:solidFill>
                  <a:srgbClr val="FFFF00"/>
                </a:solidFill>
                <a:latin typeface="+mj-lt"/>
              </a:rPr>
              <a:t>Update &amp; Next Steps</a:t>
            </a:r>
          </a:p>
          <a:p>
            <a:pPr algn="ctr">
              <a:spcBef>
                <a:spcPts val="600"/>
              </a:spcBef>
            </a:pPr>
            <a:r>
              <a:rPr lang="en-US" sz="4000" b="1" dirty="0" smtClean="0">
                <a:solidFill>
                  <a:srgbClr val="FFFF00"/>
                </a:solidFill>
                <a:latin typeface="+mj-lt"/>
              </a:rPr>
              <a:t>GRTU – April 2015</a:t>
            </a:r>
          </a:p>
        </p:txBody>
      </p:sp>
      <p:pic>
        <p:nvPicPr>
          <p:cNvPr id="7" name="Picture 6" descr="RGC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72304" y="1729713"/>
            <a:ext cx="4853263" cy="2020754"/>
          </a:xfrm>
          <a:prstGeom prst="rect">
            <a:avLst/>
          </a:prstGeom>
        </p:spPr>
      </p:pic>
    </p:spTree>
    <p:extLst>
      <p:ext uri="{BB962C8B-B14F-4D97-AF65-F5344CB8AC3E}">
        <p14:creationId xmlns:p14="http://schemas.microsoft.com/office/powerpoint/2010/main" val="2953291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938" y="152400"/>
            <a:ext cx="3199482" cy="45974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44715240"/>
              </p:ext>
            </p:extLst>
          </p:nvPr>
        </p:nvGraphicFramePr>
        <p:xfrm>
          <a:off x="1052930" y="3608788"/>
          <a:ext cx="7927042" cy="3147611"/>
        </p:xfrm>
        <a:graphic>
          <a:graphicData uri="http://schemas.openxmlformats.org/drawingml/2006/table">
            <a:tbl>
              <a:tblPr>
                <a:tableStyleId>{3C2FFA5D-87B4-456A-9821-1D502468CF0F}</a:tableStyleId>
              </a:tblPr>
              <a:tblGrid>
                <a:gridCol w="1104025"/>
                <a:gridCol w="771447"/>
                <a:gridCol w="1192314"/>
                <a:gridCol w="848591"/>
                <a:gridCol w="1002881"/>
                <a:gridCol w="1002881"/>
                <a:gridCol w="924878"/>
                <a:gridCol w="1080025"/>
              </a:tblGrid>
              <a:tr h="440675">
                <a:tc rowSpan="2">
                  <a:txBody>
                    <a:bodyPr/>
                    <a:lstStyle/>
                    <a:p>
                      <a:pPr marL="0" marR="0" algn="ctr">
                        <a:lnSpc>
                          <a:spcPct val="115000"/>
                        </a:lnSpc>
                        <a:spcBef>
                          <a:spcPts val="0"/>
                        </a:spcBef>
                        <a:spcAft>
                          <a:spcPts val="0"/>
                        </a:spcAft>
                      </a:pPr>
                      <a:endParaRPr lang="en-US" sz="1400" b="1" dirty="0">
                        <a:solidFill>
                          <a:srgbClr val="FFFFFF"/>
                        </a:solidFill>
                      </a:endParaRPr>
                    </a:p>
                    <a:p>
                      <a:pPr marL="0" marR="0" algn="ctr">
                        <a:lnSpc>
                          <a:spcPct val="115000"/>
                        </a:lnSpc>
                        <a:spcBef>
                          <a:spcPts val="0"/>
                        </a:spcBef>
                        <a:spcAft>
                          <a:spcPts val="0"/>
                        </a:spcAft>
                      </a:pPr>
                      <a:r>
                        <a:rPr lang="en-US" sz="1400" b="1" dirty="0">
                          <a:solidFill>
                            <a:srgbClr val="FFFFFF"/>
                          </a:solidFill>
                        </a:rPr>
                        <a:t>Basin</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rowSpan="2">
                  <a:txBody>
                    <a:bodyPr/>
                    <a:lstStyle/>
                    <a:p>
                      <a:pPr marL="0" marR="0" algn="ctr">
                        <a:lnSpc>
                          <a:spcPct val="115000"/>
                        </a:lnSpc>
                        <a:spcBef>
                          <a:spcPts val="0"/>
                        </a:spcBef>
                        <a:spcAft>
                          <a:spcPts val="0"/>
                        </a:spcAft>
                      </a:pPr>
                      <a:r>
                        <a:rPr lang="en-US" sz="1400" b="1" dirty="0">
                          <a:solidFill>
                            <a:srgbClr val="FFFFFF"/>
                          </a:solidFill>
                        </a:rPr>
                        <a:t>Total Number</a:t>
                      </a:r>
                    </a:p>
                    <a:p>
                      <a:pPr marL="0" marR="0" algn="ctr">
                        <a:lnSpc>
                          <a:spcPct val="115000"/>
                        </a:lnSpc>
                        <a:spcBef>
                          <a:spcPts val="0"/>
                        </a:spcBef>
                        <a:spcAft>
                          <a:spcPts val="0"/>
                        </a:spcAft>
                      </a:pPr>
                      <a:r>
                        <a:rPr lang="en-US" sz="1400" b="1" dirty="0">
                          <a:solidFill>
                            <a:srgbClr val="FFFFFF"/>
                          </a:solidFill>
                        </a:rPr>
                        <a:t>of Pops.</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rowSpan="2">
                  <a:txBody>
                    <a:bodyPr/>
                    <a:lstStyle/>
                    <a:p>
                      <a:pPr marL="0" marR="0" algn="ctr">
                        <a:lnSpc>
                          <a:spcPct val="115000"/>
                        </a:lnSpc>
                        <a:spcBef>
                          <a:spcPts val="0"/>
                        </a:spcBef>
                        <a:spcAft>
                          <a:spcPts val="0"/>
                        </a:spcAft>
                      </a:pPr>
                      <a:r>
                        <a:rPr lang="en-US" sz="1400" b="1" dirty="0">
                          <a:solidFill>
                            <a:srgbClr val="FFFFFF"/>
                          </a:solidFill>
                        </a:rPr>
                        <a:t> Occupied Stream Habitat (Km)</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gridSpan="3">
                  <a:txBody>
                    <a:bodyPr/>
                    <a:lstStyle/>
                    <a:p>
                      <a:pPr marL="0" marR="0" algn="ctr">
                        <a:lnSpc>
                          <a:spcPct val="115000"/>
                        </a:lnSpc>
                        <a:spcBef>
                          <a:spcPts val="0"/>
                        </a:spcBef>
                        <a:spcAft>
                          <a:spcPts val="0"/>
                        </a:spcAft>
                      </a:pPr>
                      <a:r>
                        <a:rPr lang="en-US" sz="1400" b="1" dirty="0">
                          <a:solidFill>
                            <a:srgbClr val="FFFFFF"/>
                          </a:solidFill>
                        </a:rPr>
                        <a:t>Representation (number of pops.)</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400" b="1">
                          <a:solidFill>
                            <a:srgbClr val="FFFFFF"/>
                          </a:solidFill>
                        </a:rPr>
                        <a:t>Resilient</a:t>
                      </a:r>
                    </a:p>
                    <a:p>
                      <a:pPr marL="0" marR="0" algn="ctr">
                        <a:lnSpc>
                          <a:spcPct val="115000"/>
                        </a:lnSpc>
                        <a:spcBef>
                          <a:spcPts val="0"/>
                        </a:spcBef>
                        <a:spcAft>
                          <a:spcPts val="0"/>
                        </a:spcAft>
                      </a:pPr>
                      <a:r>
                        <a:rPr lang="en-US" sz="1400" b="1">
                          <a:solidFill>
                            <a:srgbClr val="FFFFFF"/>
                          </a:solidFill>
                        </a:rPr>
                        <a:t>(number of pops.)</a:t>
                      </a:r>
                      <a:endParaRPr lang="en-US" sz="1400" b="1">
                        <a:solidFill>
                          <a:srgbClr val="FFFFFF"/>
                        </a:solidFill>
                        <a:latin typeface="Calibri"/>
                        <a:ea typeface="Calibri"/>
                        <a:cs typeface="Times New Roman"/>
                      </a:endParaRPr>
                    </a:p>
                  </a:txBody>
                  <a:tcPr marL="68580" marR="68580" marT="0" marB="0" anchor="ctr">
                    <a:solidFill>
                      <a:srgbClr val="92D050"/>
                    </a:solidFill>
                  </a:tcPr>
                </a:tc>
                <a:tc rowSpan="2">
                  <a:txBody>
                    <a:bodyPr/>
                    <a:lstStyle/>
                    <a:p>
                      <a:pPr marL="0" marR="0" algn="ctr">
                        <a:lnSpc>
                          <a:spcPct val="115000"/>
                        </a:lnSpc>
                        <a:spcBef>
                          <a:spcPts val="0"/>
                        </a:spcBef>
                        <a:spcAft>
                          <a:spcPts val="0"/>
                        </a:spcAft>
                      </a:pPr>
                      <a:r>
                        <a:rPr lang="en-US" sz="1400" b="1">
                          <a:solidFill>
                            <a:srgbClr val="FFFFFF"/>
                          </a:solidFill>
                        </a:rPr>
                        <a:t>Redundant</a:t>
                      </a:r>
                    </a:p>
                    <a:p>
                      <a:pPr marL="0" marR="0" algn="ctr">
                        <a:lnSpc>
                          <a:spcPct val="115000"/>
                        </a:lnSpc>
                        <a:spcBef>
                          <a:spcPts val="0"/>
                        </a:spcBef>
                        <a:spcAft>
                          <a:spcPts val="0"/>
                        </a:spcAft>
                      </a:pPr>
                      <a:r>
                        <a:rPr lang="en-US" sz="1400" b="1">
                          <a:solidFill>
                            <a:srgbClr val="FFFFFF"/>
                          </a:solidFill>
                        </a:rPr>
                        <a:t>(number of pops.) </a:t>
                      </a:r>
                      <a:endParaRPr lang="en-US" sz="1400" b="1">
                        <a:solidFill>
                          <a:srgbClr val="FFFFFF"/>
                        </a:solidFill>
                        <a:latin typeface="Calibri"/>
                        <a:ea typeface="Calibri"/>
                        <a:cs typeface="Times New Roman"/>
                      </a:endParaRPr>
                    </a:p>
                  </a:txBody>
                  <a:tcPr marL="68580" marR="68580" marT="0" marB="0" anchor="ctr">
                    <a:solidFill>
                      <a:srgbClr val="92D050"/>
                    </a:solidFill>
                  </a:tcPr>
                </a:tc>
              </a:tr>
              <a:tr h="3011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FFFF"/>
                          </a:solidFill>
                        </a:rPr>
                        <a:t>Genetic</a:t>
                      </a:r>
                    </a:p>
                    <a:p>
                      <a:pPr marL="0" marR="0" algn="ctr">
                        <a:lnSpc>
                          <a:spcPct val="115000"/>
                        </a:lnSpc>
                        <a:spcBef>
                          <a:spcPts val="0"/>
                        </a:spcBef>
                        <a:spcAft>
                          <a:spcPts val="0"/>
                        </a:spcAft>
                      </a:pPr>
                      <a:r>
                        <a:rPr lang="en-US" sz="1400" b="1" dirty="0">
                          <a:solidFill>
                            <a:srgbClr val="FFFFFF"/>
                          </a:solidFill>
                        </a:rPr>
                        <a:t>Integrity</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a:txBody>
                    <a:bodyPr/>
                    <a:lstStyle/>
                    <a:p>
                      <a:pPr marL="0" marR="0" algn="ctr">
                        <a:lnSpc>
                          <a:spcPct val="115000"/>
                        </a:lnSpc>
                        <a:spcBef>
                          <a:spcPts val="0"/>
                        </a:spcBef>
                        <a:spcAft>
                          <a:spcPts val="0"/>
                        </a:spcAft>
                      </a:pPr>
                      <a:r>
                        <a:rPr lang="en-US" sz="1400" b="1" dirty="0">
                          <a:solidFill>
                            <a:srgbClr val="FFFFFF"/>
                          </a:solidFill>
                        </a:rPr>
                        <a:t>Life Hist. Diversity</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a:txBody>
                    <a:bodyPr/>
                    <a:lstStyle/>
                    <a:p>
                      <a:pPr marL="0" marR="0" algn="ctr">
                        <a:lnSpc>
                          <a:spcPct val="115000"/>
                        </a:lnSpc>
                        <a:spcBef>
                          <a:spcPts val="0"/>
                        </a:spcBef>
                        <a:spcAft>
                          <a:spcPts val="0"/>
                        </a:spcAft>
                      </a:pPr>
                      <a:r>
                        <a:rPr lang="en-US" sz="1400" b="1" dirty="0">
                          <a:solidFill>
                            <a:srgbClr val="FFFFFF"/>
                          </a:solidFill>
                        </a:rPr>
                        <a:t>Geographic</a:t>
                      </a:r>
                    </a:p>
                    <a:p>
                      <a:pPr marL="0" marR="0" algn="ctr">
                        <a:lnSpc>
                          <a:spcPct val="115000"/>
                        </a:lnSpc>
                        <a:spcBef>
                          <a:spcPts val="0"/>
                        </a:spcBef>
                        <a:spcAft>
                          <a:spcPts val="0"/>
                        </a:spcAft>
                      </a:pPr>
                      <a:r>
                        <a:rPr lang="en-US" sz="1400" b="1" dirty="0">
                          <a:solidFill>
                            <a:srgbClr val="FFFFFF"/>
                          </a:solidFill>
                        </a:rPr>
                        <a:t>Diversity</a:t>
                      </a:r>
                      <a:endParaRPr lang="en-US" sz="1400" b="1" dirty="0">
                        <a:solidFill>
                          <a:srgbClr val="FFFFFF"/>
                        </a:solidFill>
                        <a:latin typeface="Calibri"/>
                        <a:ea typeface="Calibri"/>
                        <a:cs typeface="Times New Roman"/>
                      </a:endParaRPr>
                    </a:p>
                  </a:txBody>
                  <a:tcPr marL="68580" marR="68580" marT="0" marB="0" anchor="ctr">
                    <a:solidFill>
                      <a:srgbClr val="92D050"/>
                    </a:solidFill>
                  </a:tcPr>
                </a:tc>
                <a:tc vMerge="1">
                  <a:txBody>
                    <a:bodyPr/>
                    <a:lstStyle/>
                    <a:p>
                      <a:endParaRPr lang="en-US"/>
                    </a:p>
                  </a:txBody>
                  <a:tcPr/>
                </a:tc>
                <a:tc vMerge="1">
                  <a:txBody>
                    <a:bodyPr/>
                    <a:lstStyle/>
                    <a:p>
                      <a:endParaRPr lang="en-US"/>
                    </a:p>
                  </a:txBody>
                  <a:tcPr/>
                </a:tc>
              </a:tr>
              <a:tr h="539827">
                <a:tc>
                  <a:txBody>
                    <a:bodyPr/>
                    <a:lstStyle/>
                    <a:p>
                      <a:pPr marL="0" marR="0" algn="ctr">
                        <a:lnSpc>
                          <a:spcPct val="115000"/>
                        </a:lnSpc>
                        <a:spcBef>
                          <a:spcPts val="0"/>
                        </a:spcBef>
                        <a:spcAft>
                          <a:spcPts val="0"/>
                        </a:spcAft>
                      </a:pPr>
                      <a:r>
                        <a:rPr lang="en-US" sz="1400"/>
                        <a:t>Rio Grande Headwaters</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40</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466</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B050"/>
                          </a:solidFill>
                        </a:rPr>
                        <a:t>36</a:t>
                      </a:r>
                      <a:endParaRPr lang="en-US" sz="1400" dirty="0">
                        <a:solidFill>
                          <a:srgbClr val="00B05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3</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NA</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1</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10</a:t>
                      </a:r>
                      <a:endParaRPr lang="en-US" sz="1400" dirty="0">
                        <a:solidFill>
                          <a:srgbClr val="FFFFFF"/>
                        </a:solidFill>
                        <a:latin typeface="Calibri"/>
                        <a:ea typeface="Calibri"/>
                        <a:cs typeface="Times New Roman"/>
                      </a:endParaRPr>
                    </a:p>
                  </a:txBody>
                  <a:tcPr marL="68580" marR="68580" marT="0" marB="0" anchor="ctr"/>
                </a:tc>
              </a:tr>
              <a:tr h="525088">
                <a:tc>
                  <a:txBody>
                    <a:bodyPr/>
                    <a:lstStyle/>
                    <a:p>
                      <a:pPr marL="0" marR="0" algn="ctr">
                        <a:lnSpc>
                          <a:spcPct val="115000"/>
                        </a:lnSpc>
                        <a:spcBef>
                          <a:spcPts val="0"/>
                        </a:spcBef>
                        <a:spcAft>
                          <a:spcPts val="0"/>
                        </a:spcAft>
                      </a:pPr>
                      <a:r>
                        <a:rPr lang="en-US" sz="1400"/>
                        <a:t>Lower Rio Grande</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58</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489</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B050"/>
                          </a:solidFill>
                        </a:rPr>
                        <a:t>37</a:t>
                      </a:r>
                      <a:endParaRPr lang="en-US" sz="1400" dirty="0">
                        <a:solidFill>
                          <a:srgbClr val="00B05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1</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8</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0</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12</a:t>
                      </a:r>
                      <a:endParaRPr lang="en-US" sz="1400">
                        <a:solidFill>
                          <a:srgbClr val="FFFFFF"/>
                        </a:solidFill>
                        <a:latin typeface="Calibri"/>
                        <a:ea typeface="Calibri"/>
                        <a:cs typeface="Times New Roman"/>
                      </a:endParaRPr>
                    </a:p>
                  </a:txBody>
                  <a:tcPr marL="68580" marR="68580" marT="0" marB="0" anchor="ctr"/>
                </a:tc>
              </a:tr>
              <a:tr h="525088">
                <a:tc>
                  <a:txBody>
                    <a:bodyPr/>
                    <a:lstStyle/>
                    <a:p>
                      <a:pPr marL="0" marR="0" algn="ctr">
                        <a:lnSpc>
                          <a:spcPct val="115000"/>
                        </a:lnSpc>
                        <a:spcBef>
                          <a:spcPts val="0"/>
                        </a:spcBef>
                        <a:spcAft>
                          <a:spcPts val="0"/>
                        </a:spcAft>
                      </a:pPr>
                      <a:r>
                        <a:rPr lang="en-US" sz="1400"/>
                        <a:t>Upper Canadian</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12</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109</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B050"/>
                          </a:solidFill>
                        </a:rPr>
                        <a:t>9</a:t>
                      </a:r>
                      <a:endParaRPr lang="en-US" sz="1400" dirty="0">
                        <a:solidFill>
                          <a:srgbClr val="00B05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0</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t>NA</a:t>
                      </a:r>
                      <a:endParaRPr lang="en-US" sz="1400"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0</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1</a:t>
                      </a:r>
                      <a:endParaRPr lang="en-US" sz="1400" dirty="0">
                        <a:solidFill>
                          <a:srgbClr val="FF0000"/>
                        </a:solidFill>
                        <a:latin typeface="Calibri"/>
                        <a:ea typeface="Calibri"/>
                        <a:cs typeface="Times New Roman"/>
                      </a:endParaRPr>
                    </a:p>
                  </a:txBody>
                  <a:tcPr marL="68580" marR="68580" marT="0" marB="0" anchor="ctr"/>
                </a:tc>
              </a:tr>
              <a:tr h="313103">
                <a:tc>
                  <a:txBody>
                    <a:bodyPr/>
                    <a:lstStyle/>
                    <a:p>
                      <a:pPr marL="0" marR="0" algn="ctr">
                        <a:lnSpc>
                          <a:spcPct val="115000"/>
                        </a:lnSpc>
                        <a:spcBef>
                          <a:spcPts val="0"/>
                        </a:spcBef>
                        <a:spcAft>
                          <a:spcPts val="0"/>
                        </a:spcAft>
                      </a:pPr>
                      <a:r>
                        <a:rPr lang="en-US" sz="1400"/>
                        <a:t>Pecos</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11</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60</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00B050"/>
                          </a:solidFill>
                        </a:rPr>
                        <a:t>7</a:t>
                      </a:r>
                      <a:endParaRPr lang="en-US" sz="1400" dirty="0">
                        <a:solidFill>
                          <a:srgbClr val="00B05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0</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t>0</a:t>
                      </a:r>
                      <a:endParaRPr lang="en-US" sz="140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0</a:t>
                      </a:r>
                      <a:endParaRPr lang="en-US" sz="1400" dirty="0">
                        <a:solidFill>
                          <a:srgbClr val="FF0000"/>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rPr>
                        <a:t>1</a:t>
                      </a:r>
                      <a:endParaRPr lang="en-US" sz="1400" dirty="0">
                        <a:solidFill>
                          <a:srgbClr val="FF0000"/>
                        </a:solidFill>
                        <a:latin typeface="Calibri"/>
                        <a:ea typeface="Calibri"/>
                        <a:cs typeface="Times New Roman"/>
                      </a:endParaRPr>
                    </a:p>
                  </a:txBody>
                  <a:tcPr marL="68580" marR="68580" marT="0" marB="0" anchor="ctr"/>
                </a:tc>
              </a:tr>
              <a:tr h="313103">
                <a:tc>
                  <a:txBody>
                    <a:bodyPr/>
                    <a:lstStyle/>
                    <a:p>
                      <a:pPr marL="0" marR="0" algn="ctr">
                        <a:lnSpc>
                          <a:spcPct val="115000"/>
                        </a:lnSpc>
                        <a:spcBef>
                          <a:spcPts val="0"/>
                        </a:spcBef>
                        <a:spcAft>
                          <a:spcPts val="0"/>
                        </a:spcAft>
                      </a:pPr>
                      <a:r>
                        <a:rPr lang="en-US" sz="1400" b="1" dirty="0"/>
                        <a:t>Total</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121</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1124</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89</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4</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8</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1</a:t>
                      </a:r>
                      <a:endParaRPr lang="en-US" sz="1400" b="1" dirty="0">
                        <a:solidFill>
                          <a:srgbClr val="FFFFFF"/>
                        </a:solidFill>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t>24</a:t>
                      </a:r>
                      <a:endParaRPr lang="en-US" sz="1400" b="1" dirty="0">
                        <a:solidFill>
                          <a:srgbClr val="FFFFFF"/>
                        </a:solidFill>
                        <a:latin typeface="Calibri"/>
                        <a:ea typeface="Calibri"/>
                        <a:cs typeface="Times New Roman"/>
                      </a:endParaRPr>
                    </a:p>
                  </a:txBody>
                  <a:tcPr marL="68580" marR="68580" marT="0" marB="0" anchor="ctr"/>
                </a:tc>
              </a:tr>
            </a:tbl>
          </a:graphicData>
        </a:graphic>
      </p:graphicFrame>
      <p:pic>
        <p:nvPicPr>
          <p:cNvPr id="8" name="Picture 7" descr="RGC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0732" y="1404352"/>
            <a:ext cx="4853263" cy="2020754"/>
          </a:xfrm>
          <a:prstGeom prst="rect">
            <a:avLst/>
          </a:prstGeom>
        </p:spPr>
      </p:pic>
      <p:sp>
        <p:nvSpPr>
          <p:cNvPr id="9" name="TextBox 8"/>
          <p:cNvSpPr txBox="1"/>
          <p:nvPr/>
        </p:nvSpPr>
        <p:spPr>
          <a:xfrm>
            <a:off x="4409345" y="169333"/>
            <a:ext cx="4281044" cy="1031051"/>
          </a:xfrm>
          <a:prstGeom prst="rect">
            <a:avLst/>
          </a:prstGeom>
          <a:noFill/>
        </p:spPr>
        <p:txBody>
          <a:bodyPr wrap="none" rtlCol="0">
            <a:spAutoFit/>
          </a:bodyPr>
          <a:lstStyle/>
          <a:p>
            <a:pPr algn="ctr">
              <a:spcBef>
                <a:spcPts val="600"/>
              </a:spcBef>
            </a:pPr>
            <a:r>
              <a:rPr lang="en-US" sz="2800" b="1" dirty="0" smtClean="0">
                <a:solidFill>
                  <a:srgbClr val="FFFF00"/>
                </a:solidFill>
                <a:latin typeface="+mj-lt"/>
              </a:rPr>
              <a:t>Balancing the portfolio of</a:t>
            </a:r>
          </a:p>
          <a:p>
            <a:pPr algn="ctr">
              <a:spcBef>
                <a:spcPts val="600"/>
              </a:spcBef>
            </a:pPr>
            <a:r>
              <a:rPr lang="en-US" sz="2800" b="1" dirty="0" smtClean="0">
                <a:solidFill>
                  <a:srgbClr val="FFFF00"/>
                </a:solidFill>
                <a:latin typeface="+mj-lt"/>
              </a:rPr>
              <a:t>Rio Grande cutthroat trout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gct-representation.jpg"/>
          <p:cNvPicPr/>
          <p:nvPr/>
        </p:nvPicPr>
        <p:blipFill>
          <a:blip r:embed="rId2" cstate="screen">
            <a:extLst>
              <a:ext uri="{28A0092B-C50C-407E-A947-70E740481C1C}">
                <a14:useLocalDpi xmlns:a14="http://schemas.microsoft.com/office/drawing/2010/main"/>
              </a:ext>
            </a:extLst>
          </a:blip>
          <a:stretch>
            <a:fillRect/>
          </a:stretch>
        </p:blipFill>
        <p:spPr>
          <a:xfrm>
            <a:off x="342165" y="661493"/>
            <a:ext cx="3848836" cy="4768464"/>
          </a:xfrm>
          <a:prstGeom prst="rect">
            <a:avLst/>
          </a:prstGeom>
          <a:ln w="28575">
            <a:solidFill>
              <a:srgbClr val="00B050"/>
            </a:solidFill>
          </a:ln>
        </p:spPr>
      </p:pic>
      <p:pic>
        <p:nvPicPr>
          <p:cNvPr id="4" name="Picture 3" descr="rgct-redund-resil.jpg"/>
          <p:cNvPicPr/>
          <p:nvPr/>
        </p:nvPicPr>
        <p:blipFill>
          <a:blip r:embed="rId3" cstate="screen">
            <a:extLst>
              <a:ext uri="{28A0092B-C50C-407E-A947-70E740481C1C}">
                <a14:useLocalDpi xmlns:a14="http://schemas.microsoft.com/office/drawing/2010/main"/>
              </a:ext>
            </a:extLst>
          </a:blip>
          <a:stretch>
            <a:fillRect/>
          </a:stretch>
        </p:blipFill>
        <p:spPr>
          <a:xfrm>
            <a:off x="4747454" y="630724"/>
            <a:ext cx="3999123" cy="4800693"/>
          </a:xfrm>
          <a:prstGeom prst="rect">
            <a:avLst/>
          </a:prstGeom>
          <a:ln w="28575">
            <a:solidFill>
              <a:srgbClr val="00B050"/>
            </a:solidFill>
          </a:ln>
        </p:spPr>
      </p:pic>
      <p:sp>
        <p:nvSpPr>
          <p:cNvPr id="5" name="TextBox 4"/>
          <p:cNvSpPr txBox="1"/>
          <p:nvPr/>
        </p:nvSpPr>
        <p:spPr>
          <a:xfrm>
            <a:off x="1200839" y="124654"/>
            <a:ext cx="6937797" cy="523220"/>
          </a:xfrm>
          <a:prstGeom prst="rect">
            <a:avLst/>
          </a:prstGeom>
          <a:noFill/>
        </p:spPr>
        <p:txBody>
          <a:bodyPr wrap="none" rtlCol="0">
            <a:spAutoFit/>
          </a:bodyPr>
          <a:lstStyle/>
          <a:p>
            <a:pPr>
              <a:spcBef>
                <a:spcPts val="600"/>
              </a:spcBef>
            </a:pPr>
            <a:r>
              <a:rPr lang="en-US" sz="2800" b="1" dirty="0" smtClean="0">
                <a:solidFill>
                  <a:srgbClr val="FFFF00"/>
                </a:solidFill>
                <a:latin typeface="+mj-lt"/>
              </a:rPr>
              <a:t>Applying the 3-R Framework – Spatial Results</a:t>
            </a:r>
          </a:p>
        </p:txBody>
      </p:sp>
      <p:sp>
        <p:nvSpPr>
          <p:cNvPr id="6" name="TextBox 5"/>
          <p:cNvSpPr txBox="1"/>
          <p:nvPr/>
        </p:nvSpPr>
        <p:spPr>
          <a:xfrm>
            <a:off x="1019740" y="5564742"/>
            <a:ext cx="7175993" cy="707886"/>
          </a:xfrm>
          <a:prstGeom prst="rect">
            <a:avLst/>
          </a:prstGeom>
          <a:noFill/>
          <a:ln w="38100">
            <a:solidFill>
              <a:srgbClr val="FF0000"/>
            </a:solidFill>
          </a:ln>
        </p:spPr>
        <p:txBody>
          <a:bodyPr wrap="square" rtlCol="0">
            <a:spAutoFit/>
          </a:bodyPr>
          <a:lstStyle/>
          <a:p>
            <a:pPr algn="ctr">
              <a:spcBef>
                <a:spcPts val="600"/>
              </a:spcBef>
            </a:pPr>
            <a:r>
              <a:rPr lang="en-US" sz="2000" dirty="0" smtClean="0">
                <a:solidFill>
                  <a:schemeClr val="bg1"/>
                </a:solidFill>
                <a:latin typeface="+mj-lt"/>
              </a:rPr>
              <a:t>Spatially explicit analysis allows for the development of place-based projects linked to specific </a:t>
            </a:r>
            <a:r>
              <a:rPr lang="en-US" sz="2000" dirty="0" err="1" smtClean="0">
                <a:solidFill>
                  <a:schemeClr val="bg1"/>
                </a:solidFill>
                <a:latin typeface="+mj-lt"/>
              </a:rPr>
              <a:t>rangewide</a:t>
            </a:r>
            <a:r>
              <a:rPr lang="en-US" sz="2000" dirty="0" smtClean="0">
                <a:solidFill>
                  <a:schemeClr val="bg1"/>
                </a:solidFill>
                <a:latin typeface="+mj-lt"/>
              </a:rPr>
              <a:t> conservation objectives.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3200" y="164571"/>
            <a:ext cx="8229600" cy="1143000"/>
          </a:xfrm>
        </p:spPr>
        <p:txBody>
          <a:bodyPr/>
          <a:lstStyle/>
          <a:p>
            <a:pPr eaLnBrk="1" hangingPunct="1"/>
            <a:r>
              <a:rPr lang="en-US" sz="2800" b="1" dirty="0" smtClean="0">
                <a:solidFill>
                  <a:srgbClr val="FFFF00"/>
                </a:solidFill>
              </a:rPr>
              <a:t>What does the portfolio for RGCT tell us about conservation opportunities and strategies?</a:t>
            </a:r>
            <a:endParaRPr lang="en-US" sz="2600" b="1" dirty="0" smtClean="0">
              <a:solidFill>
                <a:srgbClr val="FFFF00"/>
              </a:solidFill>
            </a:endParaRPr>
          </a:p>
        </p:txBody>
      </p:sp>
      <p:sp>
        <p:nvSpPr>
          <p:cNvPr id="4" name="Content Placeholder 2"/>
          <p:cNvSpPr txBox="1">
            <a:spLocks/>
          </p:cNvSpPr>
          <p:nvPr/>
        </p:nvSpPr>
        <p:spPr>
          <a:xfrm>
            <a:off x="530013" y="1501140"/>
            <a:ext cx="7767320" cy="3162299"/>
          </a:xfrm>
          <a:prstGeom prst="rect">
            <a:avLst/>
          </a:prstGeom>
        </p:spPr>
        <p:txBody>
          <a:bodyPr/>
          <a:lstStyle/>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FF66"/>
                </a:solidFill>
                <a:effectLst/>
                <a:uLnTx/>
                <a:uFillTx/>
                <a:latin typeface="+mj-lt"/>
                <a:ea typeface="+mn-ea"/>
                <a:cs typeface="+mn-cs"/>
              </a:rPr>
              <a:t>Representation</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  genetic integrity well protected</a:t>
            </a:r>
          </a:p>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FF66"/>
                </a:solidFill>
                <a:effectLst/>
                <a:uLnTx/>
                <a:uFillTx/>
                <a:latin typeface="+mj-lt"/>
                <a:ea typeface="+mn-ea"/>
                <a:cs typeface="+mn-cs"/>
              </a:rPr>
              <a:t>Representation</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  life history diversity poorly represented</a:t>
            </a:r>
          </a:p>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r>
              <a:rPr lang="en-US" sz="2400" b="1" dirty="0" smtClean="0">
                <a:solidFill>
                  <a:srgbClr val="FFFF66"/>
                </a:solidFill>
                <a:latin typeface="+mj-lt"/>
                <a:cs typeface="+mn-cs"/>
              </a:rPr>
              <a:t>Representation</a:t>
            </a:r>
            <a:r>
              <a:rPr lang="en-US" sz="2400" dirty="0" smtClean="0">
                <a:solidFill>
                  <a:schemeClr val="bg1"/>
                </a:solidFill>
                <a:latin typeface="+mj-lt"/>
                <a:cs typeface="+mn-cs"/>
              </a:rPr>
              <a:t>:  geographic diversity, extirpated from Texas and southern New Mexico basins</a:t>
            </a:r>
            <a:endParaRPr kumimoji="0" lang="en-US" sz="2400" b="0" i="0" u="none" strike="noStrike" kern="1200" cap="none" spc="0" normalizeH="0" baseline="0" noProof="0" dirty="0" smtClean="0">
              <a:ln>
                <a:noFill/>
              </a:ln>
              <a:solidFill>
                <a:schemeClr val="bg1"/>
              </a:solidFill>
              <a:effectLst/>
              <a:uLnTx/>
              <a:uFillTx/>
              <a:latin typeface="+mj-lt"/>
              <a:ea typeface="+mn-ea"/>
              <a:cs typeface="+mn-cs"/>
            </a:endParaRPr>
          </a:p>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bg1"/>
              </a:solidFill>
              <a:effectLst/>
              <a:uLnTx/>
              <a:uFillTx/>
              <a:latin typeface="+mj-lt"/>
              <a:ea typeface="+mn-ea"/>
              <a:cs typeface="+mn-cs"/>
            </a:endParaRPr>
          </a:p>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FF66"/>
                </a:solidFill>
                <a:effectLst/>
                <a:uLnTx/>
                <a:uFillTx/>
                <a:latin typeface="+mj-lt"/>
                <a:ea typeface="+mn-ea"/>
                <a:cs typeface="+mn-cs"/>
              </a:rPr>
              <a:t>Resiliency</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  lack of large</a:t>
            </a:r>
            <a:r>
              <a:rPr kumimoji="0" lang="en-US" sz="2400" b="0" i="0" u="none" strike="noStrike" kern="1200" cap="none" spc="0" normalizeH="0" noProof="0" dirty="0" smtClean="0">
                <a:ln>
                  <a:noFill/>
                </a:ln>
                <a:solidFill>
                  <a:schemeClr val="bg1"/>
                </a:solidFill>
                <a:effectLst/>
                <a:uLnTx/>
                <a:uFillTx/>
                <a:latin typeface="+mj-lt"/>
                <a:ea typeface="+mn-ea"/>
                <a:cs typeface="+mn-cs"/>
              </a:rPr>
              <a:t> inter-connected stronghold </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populations</a:t>
            </a:r>
          </a:p>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400" b="0" i="0" u="none" strike="noStrike" kern="1200" cap="none" spc="0" normalizeH="0" baseline="0" noProof="0" dirty="0" smtClean="0">
              <a:ln>
                <a:noFill/>
              </a:ln>
              <a:solidFill>
                <a:schemeClr val="bg1"/>
              </a:solidFill>
              <a:effectLst/>
              <a:uLnTx/>
              <a:uFillTx/>
              <a:latin typeface="+mj-lt"/>
              <a:ea typeface="+mn-ea"/>
              <a:cs typeface="+mn-cs"/>
            </a:endParaRPr>
          </a:p>
          <a:p>
            <a:pPr marL="411460" marR="0" lvl="0" indent="-411460" algn="l" defTabSz="1097225"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rgbClr val="FFFF66"/>
                </a:solidFill>
                <a:effectLst/>
                <a:uLnTx/>
                <a:uFillTx/>
                <a:latin typeface="+mj-lt"/>
                <a:ea typeface="+mn-ea"/>
                <a:cs typeface="+mn-cs"/>
              </a:rPr>
              <a:t>Redundancy</a:t>
            </a:r>
            <a:r>
              <a:rPr kumimoji="0" lang="en-US" sz="2400" b="0" i="0" u="none" strike="noStrike" kern="1200" cap="none" spc="0" normalizeH="0" baseline="0" noProof="0" dirty="0" smtClean="0">
                <a:ln>
                  <a:noFill/>
                </a:ln>
                <a:solidFill>
                  <a:schemeClr val="bg1"/>
                </a:solidFill>
                <a:effectLst/>
                <a:uLnTx/>
                <a:uFillTx/>
                <a:latin typeface="+mj-lt"/>
                <a:ea typeface="+mn-ea"/>
                <a:cs typeface="+mn-cs"/>
              </a:rPr>
              <a:t>:  good scores in Rio Grande basins but poor redundancy in Pecos and Canadian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341" y="376311"/>
            <a:ext cx="3681828" cy="2246769"/>
          </a:xfrm>
          <a:prstGeom prst="rect">
            <a:avLst/>
          </a:prstGeom>
          <a:noFill/>
        </p:spPr>
        <p:txBody>
          <a:bodyPr wrap="square" rtlCol="0">
            <a:spAutoFit/>
          </a:bodyPr>
          <a:lstStyle/>
          <a:p>
            <a:pPr algn="ctr">
              <a:spcBef>
                <a:spcPts val="600"/>
              </a:spcBef>
            </a:pPr>
            <a:r>
              <a:rPr lang="en-US" sz="2800" dirty="0" smtClean="0">
                <a:solidFill>
                  <a:srgbClr val="FFFF00"/>
                </a:solidFill>
                <a:latin typeface="+mj-lt"/>
              </a:rPr>
              <a:t>Identify place-based opportunities and targeted conservation strategies for mitigation.</a:t>
            </a:r>
          </a:p>
        </p:txBody>
      </p:sp>
      <p:pic>
        <p:nvPicPr>
          <p:cNvPr id="5" name="Picture 5" descr="RGCT with rod by William Schudllich.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1" y="3194684"/>
            <a:ext cx="3512820" cy="2634615"/>
          </a:xfrm>
          <a:prstGeom prst="rect">
            <a:avLst/>
          </a:prstGeom>
          <a:noFill/>
          <a:ln w="38100">
            <a:solidFill>
              <a:srgbClr val="E6E6E6"/>
            </a:solidFill>
            <a:miter lim="800000"/>
            <a:headEnd/>
            <a:tailEnd/>
          </a:ln>
        </p:spPr>
      </p:pic>
      <p:pic>
        <p:nvPicPr>
          <p:cNvPr id="6145" name="Picture 1" descr="C:\tu-csi\synthesis-reports\conservation-portfolio\documents\manuscript\frontiers\submission-files\Haak-Williams-figure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13859" y="283332"/>
            <a:ext cx="4645025" cy="5896487"/>
          </a:xfrm>
          <a:prstGeom prst="rect">
            <a:avLst/>
          </a:prstGeom>
          <a:noFill/>
          <a:ln w="38100">
            <a:solidFill>
              <a:srgbClr val="C00000"/>
            </a:solidFill>
          </a:ln>
        </p:spPr>
      </p:pic>
      <p:sp>
        <p:nvSpPr>
          <p:cNvPr id="6" name="Oval 5"/>
          <p:cNvSpPr/>
          <p:nvPr/>
        </p:nvSpPr>
        <p:spPr>
          <a:xfrm>
            <a:off x="7498080" y="3444240"/>
            <a:ext cx="457200"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dirty="0" err="1" smtClean="0">
              <a:solidFill>
                <a:schemeClr val="tx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iocostilla.jpg"/>
          <p:cNvPicPr/>
          <p:nvPr/>
        </p:nvPicPr>
        <p:blipFill>
          <a:blip r:embed="rId2" cstate="print"/>
          <a:stretch>
            <a:fillRect/>
          </a:stretch>
        </p:blipFill>
        <p:spPr>
          <a:xfrm>
            <a:off x="5218771" y="869796"/>
            <a:ext cx="3609565" cy="4792132"/>
          </a:xfrm>
          <a:prstGeom prst="rect">
            <a:avLst/>
          </a:prstGeom>
          <a:ln w="38100">
            <a:solidFill>
              <a:srgbClr val="C00000"/>
            </a:solidFill>
          </a:ln>
        </p:spPr>
      </p:pic>
      <p:sp>
        <p:nvSpPr>
          <p:cNvPr id="5" name="TextBox 4"/>
          <p:cNvSpPr txBox="1"/>
          <p:nvPr/>
        </p:nvSpPr>
        <p:spPr>
          <a:xfrm>
            <a:off x="175260" y="137160"/>
            <a:ext cx="7868073" cy="523220"/>
          </a:xfrm>
          <a:prstGeom prst="rect">
            <a:avLst/>
          </a:prstGeom>
          <a:noFill/>
        </p:spPr>
        <p:txBody>
          <a:bodyPr wrap="square" rtlCol="0">
            <a:spAutoFit/>
          </a:bodyPr>
          <a:lstStyle/>
          <a:p>
            <a:pPr>
              <a:spcBef>
                <a:spcPts val="600"/>
              </a:spcBef>
            </a:pPr>
            <a:r>
              <a:rPr lang="en-US" sz="2800" b="1" dirty="0" smtClean="0">
                <a:solidFill>
                  <a:srgbClr val="FFFF00"/>
                </a:solidFill>
                <a:latin typeface="+mj-lt"/>
              </a:rPr>
              <a:t>Rio Costilla Watershed Restoration Project</a:t>
            </a:r>
          </a:p>
        </p:txBody>
      </p:sp>
      <p:sp>
        <p:nvSpPr>
          <p:cNvPr id="6" name="TextBox 5"/>
          <p:cNvSpPr txBox="1"/>
          <p:nvPr/>
        </p:nvSpPr>
        <p:spPr>
          <a:xfrm>
            <a:off x="277584" y="741826"/>
            <a:ext cx="4885432" cy="2539157"/>
          </a:xfrm>
          <a:prstGeom prst="rect">
            <a:avLst/>
          </a:prstGeom>
          <a:noFill/>
        </p:spPr>
        <p:txBody>
          <a:bodyPr wrap="square" rtlCol="0">
            <a:spAutoFit/>
          </a:bodyPr>
          <a:lstStyle/>
          <a:p>
            <a:pPr marL="514350" indent="-514350">
              <a:spcBef>
                <a:spcPts val="600"/>
              </a:spcBef>
              <a:buFont typeface="Wingdings" pitchFamily="2" charset="2"/>
              <a:buChar char="Ø"/>
            </a:pPr>
            <a:r>
              <a:rPr lang="en-US" sz="2400" dirty="0" smtClean="0">
                <a:solidFill>
                  <a:schemeClr val="bg1"/>
                </a:solidFill>
                <a:latin typeface="+mj-lt"/>
              </a:rPr>
              <a:t>240 km of inter-connected stream habitat</a:t>
            </a:r>
          </a:p>
          <a:p>
            <a:pPr marL="514350" indent="-514350">
              <a:spcBef>
                <a:spcPts val="600"/>
              </a:spcBef>
              <a:buFont typeface="Wingdings" pitchFamily="2" charset="2"/>
              <a:buChar char="Ø"/>
            </a:pPr>
            <a:r>
              <a:rPr lang="en-US" sz="2400" dirty="0" smtClean="0">
                <a:solidFill>
                  <a:schemeClr val="bg1"/>
                </a:solidFill>
                <a:latin typeface="+mj-lt"/>
              </a:rPr>
              <a:t>25 lakes </a:t>
            </a:r>
          </a:p>
          <a:p>
            <a:pPr marL="514350" indent="-514350">
              <a:spcBef>
                <a:spcPts val="600"/>
              </a:spcBef>
              <a:buFont typeface="Wingdings" pitchFamily="2" charset="2"/>
              <a:buChar char="Ø"/>
            </a:pPr>
            <a:r>
              <a:rPr lang="en-US" sz="2400" dirty="0" smtClean="0">
                <a:solidFill>
                  <a:schemeClr val="bg1"/>
                </a:solidFill>
                <a:latin typeface="+mj-lt"/>
              </a:rPr>
              <a:t>Genetically pure RGCT</a:t>
            </a:r>
          </a:p>
          <a:p>
            <a:pPr marL="514350" indent="-514350">
              <a:spcBef>
                <a:spcPts val="600"/>
              </a:spcBef>
              <a:buFont typeface="Wingdings" pitchFamily="2" charset="2"/>
              <a:buChar char="Ø"/>
            </a:pPr>
            <a:r>
              <a:rPr lang="en-US" sz="2400" dirty="0" smtClean="0">
                <a:solidFill>
                  <a:schemeClr val="bg1"/>
                </a:solidFill>
                <a:latin typeface="+mj-lt"/>
              </a:rPr>
              <a:t>Restore entire native fish species assemblage.</a:t>
            </a:r>
          </a:p>
        </p:txBody>
      </p:sp>
      <p:pic>
        <p:nvPicPr>
          <p:cNvPr id="7" name="Picture 6" descr="exclosure3s.jpg"/>
          <p:cNvPicPr>
            <a:picLocks noChangeAspect="1"/>
          </p:cNvPicPr>
          <p:nvPr/>
        </p:nvPicPr>
        <p:blipFill>
          <a:blip r:embed="rId3"/>
          <a:stretch>
            <a:fillRect/>
          </a:stretch>
        </p:blipFill>
        <p:spPr>
          <a:xfrm>
            <a:off x="927410" y="3456879"/>
            <a:ext cx="3711290" cy="2783468"/>
          </a:xfrm>
          <a:prstGeom prst="rect">
            <a:avLst/>
          </a:prstGeom>
          <a:ln w="38100">
            <a:solidFill>
              <a:srgbClr val="00B050"/>
            </a:solid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0439"/>
            <a:ext cx="4326772" cy="2246769"/>
          </a:xfrm>
          <a:prstGeom prst="rect">
            <a:avLst/>
          </a:prstGeom>
          <a:noFill/>
        </p:spPr>
        <p:txBody>
          <a:bodyPr wrap="square" rtlCol="0">
            <a:spAutoFit/>
          </a:bodyPr>
          <a:lstStyle/>
          <a:p>
            <a:pPr algn="ctr">
              <a:spcBef>
                <a:spcPts val="600"/>
              </a:spcBef>
            </a:pPr>
            <a:r>
              <a:rPr lang="en-US" sz="2800" dirty="0" smtClean="0">
                <a:solidFill>
                  <a:srgbClr val="FFFF00"/>
                </a:solidFill>
                <a:latin typeface="Calibri"/>
              </a:rPr>
              <a:t>Emphasizes importance of </a:t>
            </a:r>
            <a:r>
              <a:rPr lang="en-US" sz="2800" dirty="0" err="1" smtClean="0">
                <a:solidFill>
                  <a:srgbClr val="FFFF00"/>
                </a:solidFill>
                <a:latin typeface="Calibri"/>
              </a:rPr>
              <a:t>McKittrick</a:t>
            </a:r>
            <a:r>
              <a:rPr lang="en-US" sz="2800" dirty="0" smtClean="0">
                <a:solidFill>
                  <a:srgbClr val="FFFF00"/>
                </a:solidFill>
                <a:latin typeface="Calibri"/>
              </a:rPr>
              <a:t> Creek reintroduction effort to increase redundancy in Pecos drainage</a:t>
            </a:r>
          </a:p>
        </p:txBody>
      </p:sp>
      <p:sp>
        <p:nvSpPr>
          <p:cNvPr id="6" name="Oval 5"/>
          <p:cNvSpPr/>
          <p:nvPr/>
        </p:nvSpPr>
        <p:spPr>
          <a:xfrm flipH="1">
            <a:off x="9098281" y="6287865"/>
            <a:ext cx="45719" cy="508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err="1" smtClean="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4773" y="312835"/>
            <a:ext cx="3205328" cy="182197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0665" y="2442743"/>
            <a:ext cx="6028216" cy="4305870"/>
          </a:xfrm>
          <a:prstGeom prst="rect">
            <a:avLst/>
          </a:prstGeom>
        </p:spPr>
      </p:pic>
    </p:spTree>
    <p:extLst>
      <p:ext uri="{BB962C8B-B14F-4D97-AF65-F5344CB8AC3E}">
        <p14:creationId xmlns:p14="http://schemas.microsoft.com/office/powerpoint/2010/main" val="2604578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Guadalupe Mountains National Park</a:t>
            </a:r>
            <a:endParaRPr lang="en-US" dirty="0">
              <a:solidFill>
                <a:srgbClr val="FFFF00"/>
              </a:solidFill>
            </a:endParaRPr>
          </a:p>
        </p:txBody>
      </p:sp>
      <p:pic>
        <p:nvPicPr>
          <p:cNvPr id="3" name="Picture 2"/>
          <p:cNvPicPr>
            <a:picLocks noChangeAspect="1"/>
          </p:cNvPicPr>
          <p:nvPr/>
        </p:nvPicPr>
        <p:blipFill>
          <a:blip r:embed="rId2"/>
          <a:stretch>
            <a:fillRect/>
          </a:stretch>
        </p:blipFill>
        <p:spPr>
          <a:xfrm>
            <a:off x="995796" y="1100665"/>
            <a:ext cx="7606338" cy="5067723"/>
          </a:xfrm>
          <a:prstGeom prst="rect">
            <a:avLst/>
          </a:prstGeom>
        </p:spPr>
      </p:pic>
    </p:spTree>
    <p:extLst>
      <p:ext uri="{BB962C8B-B14F-4D97-AF65-F5344CB8AC3E}">
        <p14:creationId xmlns:p14="http://schemas.microsoft.com/office/powerpoint/2010/main" val="8516171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What’s Happened So Far</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smtClean="0">
                <a:solidFill>
                  <a:schemeClr val="bg1"/>
                </a:solidFill>
              </a:rPr>
              <a:t>Team including TU, GRTU, NPS, TPWD, USFWS, NMDNR, USGS</a:t>
            </a:r>
            <a:r>
              <a:rPr lang="en-US" sz="2400" smtClean="0">
                <a:solidFill>
                  <a:schemeClr val="bg1"/>
                </a:solidFill>
              </a:rPr>
              <a:t>, NMSU, NMTU </a:t>
            </a:r>
            <a:r>
              <a:rPr lang="en-US" sz="2400" dirty="0" smtClean="0">
                <a:solidFill>
                  <a:schemeClr val="bg1"/>
                </a:solidFill>
              </a:rPr>
              <a:t>made two park visits (early 2011, late 2012) and one DC visit to NPS</a:t>
            </a:r>
          </a:p>
          <a:p>
            <a:endParaRPr lang="en-US" sz="2400" dirty="0" smtClean="0">
              <a:solidFill>
                <a:schemeClr val="bg1"/>
              </a:solidFill>
            </a:endParaRPr>
          </a:p>
          <a:p>
            <a:r>
              <a:rPr lang="en-US" sz="2400" dirty="0" smtClean="0">
                <a:solidFill>
                  <a:schemeClr val="bg1"/>
                </a:solidFill>
              </a:rPr>
              <a:t>Local staff agreed to allow study of </a:t>
            </a:r>
            <a:r>
              <a:rPr lang="en-US" sz="2400" dirty="0" err="1" smtClean="0">
                <a:solidFill>
                  <a:schemeClr val="bg1"/>
                </a:solidFill>
              </a:rPr>
              <a:t>McKittrick</a:t>
            </a:r>
            <a:r>
              <a:rPr lang="en-US" sz="2400" dirty="0" smtClean="0">
                <a:solidFill>
                  <a:schemeClr val="bg1"/>
                </a:solidFill>
              </a:rPr>
              <a:t> Creek</a:t>
            </a:r>
          </a:p>
          <a:p>
            <a:endParaRPr lang="en-US" sz="2400" dirty="0" smtClean="0">
              <a:solidFill>
                <a:schemeClr val="bg1"/>
              </a:solidFill>
            </a:endParaRPr>
          </a:p>
          <a:p>
            <a:r>
              <a:rPr lang="en-US" sz="2400" dirty="0" smtClean="0">
                <a:solidFill>
                  <a:schemeClr val="bg1"/>
                </a:solidFill>
              </a:rPr>
              <a:t>$42k provided by GRTU(COCF) and TPWD( State Wildlife Grant) in a 35:65 match</a:t>
            </a:r>
          </a:p>
          <a:p>
            <a:endParaRPr lang="en-US" sz="2400" dirty="0" smtClean="0">
              <a:solidFill>
                <a:schemeClr val="bg1"/>
              </a:solidFill>
            </a:endParaRPr>
          </a:p>
          <a:p>
            <a:r>
              <a:rPr lang="en-US" sz="2400" dirty="0" smtClean="0">
                <a:solidFill>
                  <a:schemeClr val="bg1"/>
                </a:solidFill>
              </a:rPr>
              <a:t>Field study conducted by team from NMSU and TPWD</a:t>
            </a:r>
          </a:p>
          <a:p>
            <a:endParaRPr lang="en-US" sz="2400" dirty="0" smtClean="0">
              <a:solidFill>
                <a:schemeClr val="bg1"/>
              </a:solidFill>
            </a:endParaRPr>
          </a:p>
          <a:p>
            <a:r>
              <a:rPr lang="en-US" sz="2400" dirty="0" smtClean="0">
                <a:solidFill>
                  <a:schemeClr val="bg1"/>
                </a:solidFill>
              </a:rPr>
              <a:t>Park staff turning over </a:t>
            </a:r>
          </a:p>
          <a:p>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A424D5B2-D801-4E97-8C1E-150A0988BBED}" type="slidenum">
              <a:rPr lang="en-US" smtClean="0"/>
              <a:t>17</a:t>
            </a:fld>
            <a:endParaRPr lang="en-US"/>
          </a:p>
        </p:txBody>
      </p:sp>
    </p:spTree>
    <p:extLst>
      <p:ext uri="{BB962C8B-B14F-4D97-AF65-F5344CB8AC3E}">
        <p14:creationId xmlns:p14="http://schemas.microsoft.com/office/powerpoint/2010/main" val="28461900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else happened…</a:t>
            </a:r>
            <a:endParaRPr lang="en-US" dirty="0">
              <a:solidFill>
                <a:srgbClr val="FFFF00"/>
              </a:solidFill>
            </a:endParaRPr>
          </a:p>
        </p:txBody>
      </p:sp>
      <p:sp>
        <p:nvSpPr>
          <p:cNvPr id="3" name="Content Placeholder 2"/>
          <p:cNvSpPr>
            <a:spLocks noGrp="1"/>
          </p:cNvSpPr>
          <p:nvPr>
            <p:ph idx="1"/>
          </p:nvPr>
        </p:nvSpPr>
        <p:spPr>
          <a:xfrm>
            <a:off x="457200" y="1134534"/>
            <a:ext cx="8229600" cy="1778000"/>
          </a:xfrm>
        </p:spPr>
        <p:txBody>
          <a:bodyPr/>
          <a:lstStyle/>
          <a:p>
            <a:r>
              <a:rPr lang="en-US" sz="2400" dirty="0" smtClean="0">
                <a:solidFill>
                  <a:schemeClr val="bg1"/>
                </a:solidFill>
              </a:rPr>
              <a:t>In Mid Sept 2013: a 13.6” of rain fell on </a:t>
            </a:r>
            <a:r>
              <a:rPr lang="en-US" sz="2400" dirty="0" err="1" smtClean="0">
                <a:solidFill>
                  <a:schemeClr val="bg1"/>
                </a:solidFill>
              </a:rPr>
              <a:t>McKittrick</a:t>
            </a:r>
            <a:r>
              <a:rPr lang="en-US" sz="2400" dirty="0" smtClean="0">
                <a:solidFill>
                  <a:schemeClr val="bg1"/>
                </a:solidFill>
              </a:rPr>
              <a:t> Canyon in 12 hours; nearest USGS flow gauge jumped from 0&gt;50k </a:t>
            </a:r>
            <a:r>
              <a:rPr lang="en-US" sz="2400" dirty="0" err="1" smtClean="0">
                <a:solidFill>
                  <a:schemeClr val="bg1"/>
                </a:solidFill>
              </a:rPr>
              <a:t>cfs</a:t>
            </a:r>
            <a:endParaRPr lang="en-US" sz="2400" dirty="0" smtClean="0">
              <a:solidFill>
                <a:schemeClr val="bg1"/>
              </a:solidFill>
            </a:endParaRPr>
          </a:p>
          <a:p>
            <a:r>
              <a:rPr lang="en-US" sz="2400" dirty="0" smtClean="0">
                <a:solidFill>
                  <a:schemeClr val="bg1"/>
                </a:solidFill>
              </a:rPr>
              <a:t>It happened again (to a lesser degree) in September 2014!</a:t>
            </a:r>
          </a:p>
          <a:p>
            <a:r>
              <a:rPr lang="en-US" sz="2400" dirty="0" smtClean="0">
                <a:solidFill>
                  <a:schemeClr val="bg1"/>
                </a:solidFill>
              </a:rPr>
              <a:t>What usually looks like this:</a:t>
            </a:r>
          </a:p>
          <a:p>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A424D5B2-D801-4E97-8C1E-150A0988BBED}" type="slidenum">
              <a:rPr lang="en-US" smtClean="0"/>
              <a:t>18</a:t>
            </a:fld>
            <a:endParaRPr lang="en-US"/>
          </a:p>
        </p:txBody>
      </p:sp>
      <p:pic>
        <p:nvPicPr>
          <p:cNvPr id="5" name="Picture 4"/>
          <p:cNvPicPr>
            <a:picLocks noChangeAspect="1"/>
          </p:cNvPicPr>
          <p:nvPr/>
        </p:nvPicPr>
        <p:blipFill>
          <a:blip r:embed="rId2"/>
          <a:stretch>
            <a:fillRect/>
          </a:stretch>
        </p:blipFill>
        <p:spPr>
          <a:xfrm>
            <a:off x="2201333" y="2943533"/>
            <a:ext cx="4610756" cy="3440333"/>
          </a:xfrm>
          <a:prstGeom prst="rect">
            <a:avLst/>
          </a:prstGeom>
        </p:spPr>
      </p:pic>
    </p:spTree>
    <p:extLst>
      <p:ext uri="{BB962C8B-B14F-4D97-AF65-F5344CB8AC3E}">
        <p14:creationId xmlns:p14="http://schemas.microsoft.com/office/powerpoint/2010/main" val="20344064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Looked like this:</a:t>
            </a:r>
            <a:endParaRPr lang="en-US" dirty="0">
              <a:solidFill>
                <a:srgbClr val="FFFF00"/>
              </a:solidFill>
            </a:endParaRPr>
          </a:p>
        </p:txBody>
      </p:sp>
      <p:sp>
        <p:nvSpPr>
          <p:cNvPr id="3" name="Content Placeholder 2"/>
          <p:cNvSpPr>
            <a:spLocks noGrp="1"/>
          </p:cNvSpPr>
          <p:nvPr>
            <p:ph idx="1"/>
          </p:nvPr>
        </p:nvSpPr>
        <p:spPr/>
        <p:txBody>
          <a:bodyPr/>
          <a:lstStyle/>
          <a:p>
            <a:pPr marL="0" indent="0">
              <a:buNone/>
            </a:pPr>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A424D5B2-D801-4E97-8C1E-150A0988BBED}" type="slidenum">
              <a:rPr lang="en-US" smtClean="0"/>
              <a:t>19</a:t>
            </a:fld>
            <a:endParaRPr lang="en-US"/>
          </a:p>
        </p:txBody>
      </p:sp>
      <p:sp>
        <p:nvSpPr>
          <p:cNvPr id="5" name="Rectangle 4"/>
          <p:cNvSpPr/>
          <p:nvPr/>
        </p:nvSpPr>
        <p:spPr>
          <a:xfrm>
            <a:off x="677333" y="2658532"/>
            <a:ext cx="8263467" cy="292388"/>
          </a:xfrm>
          <a:prstGeom prst="rect">
            <a:avLst/>
          </a:prstGeom>
        </p:spPr>
        <p:txBody>
          <a:bodyPr wrap="square">
            <a:spAutoFit/>
          </a:bodyPr>
          <a:lstStyle/>
          <a:p>
            <a:r>
              <a:rPr lang="en-US" dirty="0"/>
              <a:t>https://</a:t>
            </a:r>
            <a:r>
              <a:rPr lang="en-US" dirty="0" err="1"/>
              <a:t>www.youtube.com</a:t>
            </a:r>
            <a:r>
              <a:rPr lang="en-US" dirty="0"/>
              <a:t>/</a:t>
            </a:r>
            <a:r>
              <a:rPr lang="en-US" dirty="0" err="1"/>
              <a:t>watch?feature</a:t>
            </a:r>
            <a:r>
              <a:rPr lang="en-US" dirty="0"/>
              <a:t>=</a:t>
            </a:r>
            <a:r>
              <a:rPr lang="en-US" dirty="0" err="1"/>
              <a:t>player_detailpage&amp;v</a:t>
            </a:r>
            <a:r>
              <a:rPr lang="en-US" dirty="0"/>
              <a:t>=xen0Pjz4f14</a:t>
            </a:r>
          </a:p>
        </p:txBody>
      </p:sp>
    </p:spTree>
    <p:extLst>
      <p:ext uri="{BB962C8B-B14F-4D97-AF65-F5344CB8AC3E}">
        <p14:creationId xmlns:p14="http://schemas.microsoft.com/office/powerpoint/2010/main" val="18195573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What  Got it All Started</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solidFill>
                  <a:schemeClr val="bg1"/>
                </a:solidFill>
              </a:rPr>
              <a:t>“Rio Grande Cutthroat Trout in Texas” by Gary Garrett and Gary Matlock, </a:t>
            </a:r>
            <a:r>
              <a:rPr lang="en-US" sz="2800" i="1" dirty="0" smtClean="0">
                <a:solidFill>
                  <a:schemeClr val="bg1"/>
                </a:solidFill>
              </a:rPr>
              <a:t>Texas Journal of Science</a:t>
            </a:r>
            <a:r>
              <a:rPr lang="en-US" sz="2800" dirty="0" smtClean="0">
                <a:solidFill>
                  <a:schemeClr val="bg1"/>
                </a:solidFill>
              </a:rPr>
              <a:t>, 1991</a:t>
            </a:r>
          </a:p>
          <a:p>
            <a:pPr lvl="1"/>
            <a:r>
              <a:rPr lang="en-US" sz="2400" dirty="0" smtClean="0">
                <a:solidFill>
                  <a:schemeClr val="bg1"/>
                </a:solidFill>
              </a:rPr>
              <a:t>Anecdotal evidence of sightings of trout in Texas streams </a:t>
            </a:r>
          </a:p>
          <a:p>
            <a:pPr lvl="1"/>
            <a:r>
              <a:rPr lang="en-US" sz="2400" dirty="0" smtClean="0">
                <a:solidFill>
                  <a:schemeClr val="bg1"/>
                </a:solidFill>
              </a:rPr>
              <a:t>Garrett and Matlock thoroughly researched historical and scientific records and concluded that RGCT in TX a strong possibility</a:t>
            </a:r>
          </a:p>
          <a:p>
            <a:pPr lvl="1"/>
            <a:r>
              <a:rPr lang="en-US" sz="2400" dirty="0" smtClean="0">
                <a:solidFill>
                  <a:schemeClr val="bg1"/>
                </a:solidFill>
              </a:rPr>
              <a:t>I met Dr. Garrett at a meeting in Kerrville in 2005, began discussing the possibility of reintroducing RGCT to </a:t>
            </a:r>
            <a:r>
              <a:rPr lang="en-US" sz="2400" dirty="0" err="1" smtClean="0">
                <a:solidFill>
                  <a:schemeClr val="bg1"/>
                </a:solidFill>
              </a:rPr>
              <a:t>McKittrick</a:t>
            </a:r>
            <a:r>
              <a:rPr lang="en-US" sz="2400" dirty="0" smtClean="0">
                <a:solidFill>
                  <a:schemeClr val="bg1"/>
                </a:solidFill>
              </a:rPr>
              <a:t> Canyon, and so began the adventure</a:t>
            </a:r>
            <a:endParaRPr lang="en-US" sz="2400" dirty="0">
              <a:solidFill>
                <a:schemeClr val="bg1"/>
              </a:solidFill>
            </a:endParaRPr>
          </a:p>
        </p:txBody>
      </p:sp>
      <p:sp>
        <p:nvSpPr>
          <p:cNvPr id="4" name="Slide Number Placeholder 3"/>
          <p:cNvSpPr>
            <a:spLocks noGrp="1"/>
          </p:cNvSpPr>
          <p:nvPr>
            <p:ph type="sldNum" sz="quarter" idx="12"/>
          </p:nvPr>
        </p:nvSpPr>
        <p:spPr/>
        <p:txBody>
          <a:bodyPr/>
          <a:lstStyle/>
          <a:p>
            <a:fld id="{A424D5B2-D801-4E97-8C1E-150A0988BBED}" type="slidenum">
              <a:rPr lang="en-US" smtClean="0"/>
              <a:t>2</a:t>
            </a:fld>
            <a:endParaRPr lang="en-US"/>
          </a:p>
        </p:txBody>
      </p:sp>
    </p:spTree>
    <p:extLst>
      <p:ext uri="{BB962C8B-B14F-4D97-AF65-F5344CB8AC3E}">
        <p14:creationId xmlns:p14="http://schemas.microsoft.com/office/powerpoint/2010/main" val="42558572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 descr="PB0202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457200"/>
            <a:ext cx="5943600" cy="4457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1" descr="http://saemweb-d.nmsu.edu/asnmsu/files/2013/01/nmsu-logo.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5372100"/>
            <a:ext cx="9144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2" descr="Texas Parks and Wildlif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15200" y="5257800"/>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23602" y="228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685584" rIns="914112" bIns="79984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Feasibility Study:  Re-establishing Native Fish Fauna to McKittrick Creek, Guadalupe Mountains National Park, Texas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5"/>
          <p:cNvSpPr>
            <a:spLocks noChangeArrowheads="1"/>
          </p:cNvSpPr>
          <p:nvPr/>
        </p:nvSpPr>
        <p:spPr bwMode="auto">
          <a:xfrm>
            <a:off x="2851816" y="4951574"/>
            <a:ext cx="344036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0" algn="l"/>
              </a:tabLst>
              <a:defRPr>
                <a:solidFill>
                  <a:schemeClr val="tx1"/>
                </a:solidFill>
                <a:latin typeface="Arial" pitchFamily="34" charset="0"/>
                <a:cs typeface="Arial" pitchFamily="34" charset="0"/>
              </a:defRPr>
            </a:lvl1pPr>
            <a:lvl2pPr fontAlgn="base">
              <a:spcBef>
                <a:spcPct val="0"/>
              </a:spcBef>
              <a:spcAft>
                <a:spcPct val="0"/>
              </a:spcAft>
              <a:tabLst>
                <a:tab pos="4572000" algn="l"/>
              </a:tabLst>
              <a:defRPr>
                <a:solidFill>
                  <a:schemeClr val="tx1"/>
                </a:solidFill>
                <a:latin typeface="Arial" pitchFamily="34" charset="0"/>
                <a:cs typeface="Arial" pitchFamily="34" charset="0"/>
              </a:defRPr>
            </a:lvl2pPr>
            <a:lvl3pPr fontAlgn="base">
              <a:spcBef>
                <a:spcPct val="0"/>
              </a:spcBef>
              <a:spcAft>
                <a:spcPct val="0"/>
              </a:spcAft>
              <a:tabLst>
                <a:tab pos="4572000" algn="l"/>
              </a:tabLst>
              <a:defRPr>
                <a:solidFill>
                  <a:schemeClr val="tx1"/>
                </a:solidFill>
                <a:latin typeface="Arial" pitchFamily="34" charset="0"/>
                <a:cs typeface="Arial" pitchFamily="34" charset="0"/>
              </a:defRPr>
            </a:lvl3pPr>
            <a:lvl4pPr fontAlgn="base">
              <a:spcBef>
                <a:spcPct val="0"/>
              </a:spcBef>
              <a:spcAft>
                <a:spcPct val="0"/>
              </a:spcAft>
              <a:tabLst>
                <a:tab pos="4572000" algn="l"/>
              </a:tabLst>
              <a:defRPr>
                <a:solidFill>
                  <a:schemeClr val="tx1"/>
                </a:solidFill>
                <a:latin typeface="Arial" pitchFamily="34" charset="0"/>
                <a:cs typeface="Arial" pitchFamily="34" charset="0"/>
              </a:defRPr>
            </a:lvl4pPr>
            <a:lvl5pPr fontAlgn="base">
              <a:spcBef>
                <a:spcPct val="0"/>
              </a:spcBef>
              <a:spcAft>
                <a:spcPct val="0"/>
              </a:spcAft>
              <a:tabLst>
                <a:tab pos="4572000" algn="l"/>
              </a:tabLst>
              <a:defRPr>
                <a:solidFill>
                  <a:schemeClr val="tx1"/>
                </a:solidFill>
                <a:latin typeface="Arial" pitchFamily="34" charset="0"/>
                <a:cs typeface="Arial" pitchFamily="34" charset="0"/>
              </a:defRPr>
            </a:lvl5pPr>
            <a:lvl6pPr fontAlgn="base">
              <a:spcBef>
                <a:spcPct val="0"/>
              </a:spcBef>
              <a:spcAft>
                <a:spcPct val="0"/>
              </a:spcAft>
              <a:tabLst>
                <a:tab pos="4572000" algn="l"/>
              </a:tabLst>
              <a:defRPr>
                <a:solidFill>
                  <a:schemeClr val="tx1"/>
                </a:solidFill>
                <a:latin typeface="Arial" pitchFamily="34" charset="0"/>
                <a:cs typeface="Arial" pitchFamily="34" charset="0"/>
              </a:defRPr>
            </a:lvl6pPr>
            <a:lvl7pPr fontAlgn="base">
              <a:spcBef>
                <a:spcPct val="0"/>
              </a:spcBef>
              <a:spcAft>
                <a:spcPct val="0"/>
              </a:spcAft>
              <a:tabLst>
                <a:tab pos="4572000" algn="l"/>
              </a:tabLst>
              <a:defRPr>
                <a:solidFill>
                  <a:schemeClr val="tx1"/>
                </a:solidFill>
                <a:latin typeface="Arial" pitchFamily="34" charset="0"/>
                <a:cs typeface="Arial" pitchFamily="34" charset="0"/>
              </a:defRPr>
            </a:lvl7pPr>
            <a:lvl8pPr fontAlgn="base">
              <a:spcBef>
                <a:spcPct val="0"/>
              </a:spcBef>
              <a:spcAft>
                <a:spcPct val="0"/>
              </a:spcAft>
              <a:tabLst>
                <a:tab pos="4572000" algn="l"/>
              </a:tabLst>
              <a:defRPr>
                <a:solidFill>
                  <a:schemeClr val="tx1"/>
                </a:solidFill>
                <a:latin typeface="Arial" pitchFamily="34" charset="0"/>
                <a:cs typeface="Arial" pitchFamily="34" charset="0"/>
              </a:defRPr>
            </a:lvl8pPr>
            <a:lvl9pPr fontAlgn="base">
              <a:spcBef>
                <a:spcPct val="0"/>
              </a:spcBef>
              <a:spcAft>
                <a:spcPct val="0"/>
              </a:spcAft>
              <a:tabLst>
                <a:tab pos="457200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0" algn="l"/>
              </a:tabLst>
            </a:pPr>
            <a:r>
              <a:rPr kumimoji="0" lang="en-US" altLang="en-US" sz="12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Interim Report</a:t>
            </a:r>
            <a:endParaRPr kumimoji="0" lang="en-US" altLang="en-US" sz="600" b="0" i="0" u="none" strike="noStrike" cap="none" normalizeH="0" baseline="0" dirty="0" smtClean="0">
              <a:ln>
                <a:noFill/>
              </a:ln>
              <a:solidFill>
                <a:srgbClr val="FFFF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572000" algn="l"/>
              </a:tabLst>
            </a:pPr>
            <a:r>
              <a:rPr kumimoji="0" lang="en-US" altLang="en-US" sz="12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October 2014</a:t>
            </a:r>
            <a:endParaRPr kumimoji="0" lang="en-US" altLang="en-US" sz="600" b="0" i="0" u="none" strike="noStrike" cap="none" normalizeH="0" baseline="0" dirty="0" smtClean="0">
              <a:ln>
                <a:noFill/>
              </a:ln>
              <a:solidFill>
                <a:srgbClr val="FFFF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572000" algn="l"/>
              </a:tabLst>
            </a:pPr>
            <a:r>
              <a:rPr kumimoji="0" lang="en-US" altLang="en-US" sz="12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Prepared for Guadalupe Mountains National Park</a:t>
            </a:r>
            <a:endParaRPr kumimoji="0" lang="en-US" altLang="en-US" sz="600" b="0" i="0" u="none" strike="noStrike" cap="none" normalizeH="0" baseline="0" dirty="0" smtClean="0">
              <a:ln>
                <a:noFill/>
              </a:ln>
              <a:solidFill>
                <a:srgbClr val="FFFF0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4572000" algn="l"/>
              </a:tabLst>
            </a:pPr>
            <a:endParaRPr kumimoji="0" lang="en-US" altLang="en-US"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4" name="Rectangle 6"/>
          <p:cNvSpPr>
            <a:spLocks noChangeArrowheads="1"/>
          </p:cNvSpPr>
          <p:nvPr/>
        </p:nvSpPr>
        <p:spPr bwMode="auto">
          <a:xfrm>
            <a:off x="2438400" y="5605165"/>
            <a:ext cx="44151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by</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New Mexico State University</a:t>
            </a:r>
            <a:endParaRPr kumimoji="0" lang="en-US" altLang="en-US" sz="6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Texas Parks and Wildlife Department</a:t>
            </a:r>
            <a:endParaRPr kumimoji="0" lang="en-US" altLang="en-US" sz="6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5" name="Rectangle 7"/>
          <p:cNvSpPr>
            <a:spLocks noChangeArrowheads="1"/>
          </p:cNvSpPr>
          <p:nvPr/>
        </p:nvSpPr>
        <p:spPr bwMode="auto">
          <a:xfrm>
            <a:off x="0" y="5829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Garamond" pitchFamily="18" charset="0"/>
                <a:ea typeface="Calibri" pitchFamily="34" charset="0"/>
                <a:cs typeface="Times New Roman" pitchFamily="18" charset="0"/>
              </a:rPr>
              <a:t/>
            </a:r>
            <a:br>
              <a:rPr kumimoji="0" lang="en-US" altLang="en-US" sz="1200" b="1" i="0" u="none" strike="noStrike" cap="none" normalizeH="0" baseline="0" smtClean="0">
                <a:ln>
                  <a:noFill/>
                </a:ln>
                <a:solidFill>
                  <a:schemeClr val="tx1"/>
                </a:solidFill>
                <a:effectLst/>
                <a:latin typeface="Garamond" pitchFamily="18" charset="0"/>
                <a:ea typeface="Calibri" pitchFamily="34"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05097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86200" y="63986"/>
            <a:ext cx="5029200" cy="650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33400"/>
            <a:ext cx="3761329" cy="1985159"/>
          </a:xfrm>
          <a:prstGeom prst="rect">
            <a:avLst/>
          </a:prstGeom>
          <a:noFill/>
        </p:spPr>
        <p:txBody>
          <a:bodyPr wrap="none" rtlCol="0">
            <a:spAutoFit/>
          </a:bodyPr>
          <a:lstStyle/>
          <a:p>
            <a:r>
              <a:rPr lang="en-US" sz="2400" b="1" dirty="0" smtClean="0">
                <a:solidFill>
                  <a:srgbClr val="FFFF00"/>
                </a:solidFill>
              </a:rPr>
              <a:t>Study Area of McKittrick </a:t>
            </a:r>
          </a:p>
          <a:p>
            <a:r>
              <a:rPr lang="en-US" sz="2400" b="1" dirty="0" smtClean="0">
                <a:solidFill>
                  <a:srgbClr val="FFFF00"/>
                </a:solidFill>
              </a:rPr>
              <a:t>Creek</a:t>
            </a:r>
          </a:p>
          <a:p>
            <a:endParaRPr lang="en-US" dirty="0"/>
          </a:p>
          <a:p>
            <a:r>
              <a:rPr lang="en-US" sz="1800" dirty="0" smtClean="0">
                <a:solidFill>
                  <a:schemeClr val="bg1"/>
                </a:solidFill>
              </a:rPr>
              <a:t>Depicts perennial water reaches </a:t>
            </a:r>
            <a:r>
              <a:rPr lang="en-US" sz="1800" dirty="0">
                <a:solidFill>
                  <a:schemeClr val="bg1"/>
                </a:solidFill>
              </a:rPr>
              <a:t>&amp;</a:t>
            </a:r>
            <a:r>
              <a:rPr lang="en-US" sz="1800" dirty="0" smtClean="0">
                <a:solidFill>
                  <a:schemeClr val="bg1"/>
                </a:solidFill>
              </a:rPr>
              <a:t> </a:t>
            </a:r>
          </a:p>
          <a:p>
            <a:r>
              <a:rPr lang="en-US" sz="1800" dirty="0" smtClean="0">
                <a:solidFill>
                  <a:schemeClr val="bg1"/>
                </a:solidFill>
              </a:rPr>
              <a:t>sample sites</a:t>
            </a:r>
          </a:p>
          <a:p>
            <a:endParaRPr lang="en-US" dirty="0"/>
          </a:p>
          <a:p>
            <a:endParaRPr lang="en-US" dirty="0"/>
          </a:p>
        </p:txBody>
      </p:sp>
      <p:pic>
        <p:nvPicPr>
          <p:cNvPr id="6146" name="Picture 2" descr="G:\McKittrick Creek\Presentations\PB02018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552" y="2419997"/>
            <a:ext cx="3114675" cy="415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085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McKittrick Creek\Presentations\PB03021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0" y="152400"/>
            <a:ext cx="5994674" cy="4495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McKittrick Creek\Presentations\PB03021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0318" y="3200400"/>
            <a:ext cx="4801412" cy="3600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4200" y="457200"/>
            <a:ext cx="1447800" cy="523220"/>
          </a:xfrm>
          <a:prstGeom prst="rect">
            <a:avLst/>
          </a:prstGeom>
          <a:noFill/>
        </p:spPr>
        <p:txBody>
          <a:bodyPr wrap="square" rtlCol="0">
            <a:spAutoFit/>
          </a:bodyPr>
          <a:lstStyle/>
          <a:p>
            <a:r>
              <a:rPr lang="en-US" sz="2800" dirty="0" smtClean="0">
                <a:solidFill>
                  <a:srgbClr val="FFFF00"/>
                </a:solidFill>
              </a:rPr>
              <a:t>Reach 1</a:t>
            </a:r>
            <a:endParaRPr lang="en-US" sz="2800" dirty="0">
              <a:solidFill>
                <a:srgbClr val="FFFF00"/>
              </a:solidFill>
            </a:endParaRPr>
          </a:p>
        </p:txBody>
      </p:sp>
      <p:sp>
        <p:nvSpPr>
          <p:cNvPr id="4" name="TextBox 3"/>
          <p:cNvSpPr txBox="1"/>
          <p:nvPr/>
        </p:nvSpPr>
        <p:spPr>
          <a:xfrm>
            <a:off x="304800" y="5249333"/>
            <a:ext cx="3657600" cy="830997"/>
          </a:xfrm>
          <a:prstGeom prst="rect">
            <a:avLst/>
          </a:prstGeom>
          <a:noFill/>
        </p:spPr>
        <p:txBody>
          <a:bodyPr wrap="square" rtlCol="0">
            <a:spAutoFit/>
          </a:bodyPr>
          <a:lstStyle/>
          <a:p>
            <a:pPr>
              <a:spcBef>
                <a:spcPts val="600"/>
              </a:spcBef>
            </a:pPr>
            <a:r>
              <a:rPr lang="en-US" sz="2400" dirty="0" smtClean="0">
                <a:solidFill>
                  <a:schemeClr val="bg1"/>
                </a:solidFill>
                <a:latin typeface="+mj-lt"/>
              </a:rPr>
              <a:t>Craig Townsend &amp; Matt Ziegler electrofishing</a:t>
            </a:r>
            <a:endParaRPr lang="en-US" sz="2400" dirty="0" smtClean="0">
              <a:solidFill>
                <a:schemeClr val="bg1"/>
              </a:solidFill>
              <a:latin typeface="+mj-lt"/>
            </a:endParaRPr>
          </a:p>
        </p:txBody>
      </p:sp>
    </p:spTree>
    <p:extLst>
      <p:ext uri="{BB962C8B-B14F-4D97-AF65-F5344CB8AC3E}">
        <p14:creationId xmlns:p14="http://schemas.microsoft.com/office/powerpoint/2010/main" val="29901168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McKittrick Creek\Presentations\PB03026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685800"/>
            <a:ext cx="6865102" cy="51485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28600"/>
            <a:ext cx="3124200" cy="461665"/>
          </a:xfrm>
          <a:prstGeom prst="rect">
            <a:avLst/>
          </a:prstGeom>
          <a:noFill/>
        </p:spPr>
        <p:txBody>
          <a:bodyPr wrap="square" rtlCol="0">
            <a:spAutoFit/>
          </a:bodyPr>
          <a:lstStyle/>
          <a:p>
            <a:r>
              <a:rPr lang="en-US" sz="2400" dirty="0" smtClean="0">
                <a:solidFill>
                  <a:srgbClr val="FFFF00"/>
                </a:solidFill>
              </a:rPr>
              <a:t>Reach 2</a:t>
            </a:r>
            <a:endParaRPr lang="en-US" sz="2400" dirty="0">
              <a:solidFill>
                <a:srgbClr val="FFFF00"/>
              </a:solidFill>
            </a:endParaRPr>
          </a:p>
        </p:txBody>
      </p:sp>
      <p:sp>
        <p:nvSpPr>
          <p:cNvPr id="3" name="TextBox 2"/>
          <p:cNvSpPr txBox="1"/>
          <p:nvPr/>
        </p:nvSpPr>
        <p:spPr>
          <a:xfrm>
            <a:off x="1534886" y="6063344"/>
            <a:ext cx="6378669" cy="369332"/>
          </a:xfrm>
          <a:prstGeom prst="rect">
            <a:avLst/>
          </a:prstGeom>
          <a:noFill/>
        </p:spPr>
        <p:txBody>
          <a:bodyPr wrap="none" rtlCol="0">
            <a:spAutoFit/>
          </a:bodyPr>
          <a:lstStyle/>
          <a:p>
            <a:r>
              <a:rPr lang="en-US" sz="1800" dirty="0" smtClean="0">
                <a:solidFill>
                  <a:schemeClr val="bg1"/>
                </a:solidFill>
              </a:rPr>
              <a:t>Matthew and Colleen electrofishing in Reach 2 of McKittrick</a:t>
            </a:r>
            <a:endParaRPr lang="en-US" sz="1800" dirty="0">
              <a:solidFill>
                <a:schemeClr val="bg1"/>
              </a:solidFill>
            </a:endParaRPr>
          </a:p>
        </p:txBody>
      </p:sp>
    </p:spTree>
    <p:extLst>
      <p:ext uri="{BB962C8B-B14F-4D97-AF65-F5344CB8AC3E}">
        <p14:creationId xmlns:p14="http://schemas.microsoft.com/office/powerpoint/2010/main" val="31770994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McKittrick Creek\Presentations\PB02019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4800" y="152400"/>
            <a:ext cx="4961108" cy="6615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33400"/>
            <a:ext cx="2209800" cy="584776"/>
          </a:xfrm>
          <a:prstGeom prst="rect">
            <a:avLst/>
          </a:prstGeom>
          <a:noFill/>
        </p:spPr>
        <p:txBody>
          <a:bodyPr wrap="square" rtlCol="0">
            <a:spAutoFit/>
          </a:bodyPr>
          <a:lstStyle/>
          <a:p>
            <a:r>
              <a:rPr lang="en-US" sz="3200" dirty="0" smtClean="0">
                <a:solidFill>
                  <a:srgbClr val="FFFF00"/>
                </a:solidFill>
              </a:rPr>
              <a:t>Reach 3</a:t>
            </a:r>
            <a:endParaRPr lang="en-US" sz="3200" dirty="0">
              <a:solidFill>
                <a:srgbClr val="FFFF00"/>
              </a:solidFill>
            </a:endParaRPr>
          </a:p>
        </p:txBody>
      </p:sp>
    </p:spTree>
    <p:extLst>
      <p:ext uri="{BB962C8B-B14F-4D97-AF65-F5344CB8AC3E}">
        <p14:creationId xmlns:p14="http://schemas.microsoft.com/office/powerpoint/2010/main" val="13902844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McKittrick Creek\Presentations\PB0201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381000"/>
            <a:ext cx="6172200"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20293" y="362428"/>
            <a:ext cx="2743200" cy="646331"/>
          </a:xfrm>
          <a:prstGeom prst="rect">
            <a:avLst/>
          </a:prstGeom>
          <a:noFill/>
        </p:spPr>
        <p:txBody>
          <a:bodyPr wrap="square" rtlCol="0">
            <a:spAutoFit/>
          </a:bodyPr>
          <a:lstStyle/>
          <a:p>
            <a:r>
              <a:rPr lang="en-US" sz="1800" dirty="0" smtClean="0">
                <a:solidFill>
                  <a:schemeClr val="bg1"/>
                </a:solidFill>
              </a:rPr>
              <a:t>Matthew setting in a Temperature datalogger</a:t>
            </a:r>
            <a:endParaRPr lang="en-US" sz="1800" dirty="0">
              <a:solidFill>
                <a:schemeClr val="bg1"/>
              </a:solidFill>
            </a:endParaRPr>
          </a:p>
        </p:txBody>
      </p:sp>
    </p:spTree>
    <p:extLst>
      <p:ext uri="{BB962C8B-B14F-4D97-AF65-F5344CB8AC3E}">
        <p14:creationId xmlns:p14="http://schemas.microsoft.com/office/powerpoint/2010/main" val="32126072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McKittrick Creek\Presentations\PB02022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905000"/>
            <a:ext cx="6096000" cy="457179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G:\McKittrick Creek\Presentations\PB02015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228600"/>
            <a:ext cx="3790950" cy="505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04800"/>
            <a:ext cx="2895600" cy="584776"/>
          </a:xfrm>
          <a:prstGeom prst="rect">
            <a:avLst/>
          </a:prstGeom>
          <a:noFill/>
        </p:spPr>
        <p:txBody>
          <a:bodyPr wrap="square" rtlCol="0">
            <a:spAutoFit/>
          </a:bodyPr>
          <a:lstStyle/>
          <a:p>
            <a:r>
              <a:rPr lang="en-US" sz="3200" dirty="0" smtClean="0">
                <a:solidFill>
                  <a:srgbClr val="FFFF00"/>
                </a:solidFill>
              </a:rPr>
              <a:t>Reach 4</a:t>
            </a:r>
            <a:endParaRPr lang="en-US" sz="3200" dirty="0">
              <a:solidFill>
                <a:srgbClr val="FFFF00"/>
              </a:solidFill>
            </a:endParaRPr>
          </a:p>
        </p:txBody>
      </p:sp>
    </p:spTree>
    <p:extLst>
      <p:ext uri="{BB962C8B-B14F-4D97-AF65-F5344CB8AC3E}">
        <p14:creationId xmlns:p14="http://schemas.microsoft.com/office/powerpoint/2010/main" val="12526976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rPr>
              <a:t>McKittrick</a:t>
            </a:r>
            <a:r>
              <a:rPr lang="en-US" dirty="0" smtClean="0">
                <a:solidFill>
                  <a:srgbClr val="FFFF00"/>
                </a:solidFill>
              </a:rPr>
              <a:t> Study Areas</a:t>
            </a:r>
            <a:endParaRPr lang="en-US"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5993938"/>
              </p:ext>
            </p:extLst>
          </p:nvPr>
        </p:nvGraphicFramePr>
        <p:xfrm>
          <a:off x="457200" y="1600200"/>
          <a:ext cx="8229600" cy="22860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sz="2400" dirty="0" smtClean="0"/>
                        <a:t>Reaches</a:t>
                      </a:r>
                      <a:endParaRPr lang="en-US" sz="2400" dirty="0"/>
                    </a:p>
                  </a:txBody>
                  <a:tcPr/>
                </a:tc>
                <a:tc>
                  <a:txBody>
                    <a:bodyPr/>
                    <a:lstStyle/>
                    <a:p>
                      <a:pPr algn="ctr"/>
                      <a:r>
                        <a:rPr lang="en-US" sz="2400" dirty="0" smtClean="0"/>
                        <a:t>Length </a:t>
                      </a:r>
                      <a:endParaRPr lang="en-US" sz="2400" dirty="0"/>
                    </a:p>
                  </a:txBody>
                  <a:tcPr/>
                </a:tc>
                <a:tc>
                  <a:txBody>
                    <a:bodyPr/>
                    <a:lstStyle/>
                    <a:p>
                      <a:pPr algn="ctr"/>
                      <a:r>
                        <a:rPr lang="en-US" sz="2400" dirty="0" smtClean="0"/>
                        <a:t>Width</a:t>
                      </a:r>
                      <a:endParaRPr lang="en-US" sz="2400" dirty="0"/>
                    </a:p>
                  </a:txBody>
                  <a:tcPr/>
                </a:tc>
                <a:tc>
                  <a:txBody>
                    <a:bodyPr/>
                    <a:lstStyle/>
                    <a:p>
                      <a:pPr algn="ctr"/>
                      <a:r>
                        <a:rPr lang="en-US" sz="2400" dirty="0" smtClean="0"/>
                        <a:t>Elevation</a:t>
                      </a:r>
                      <a:endParaRPr lang="en-US" sz="2400" dirty="0"/>
                    </a:p>
                  </a:txBody>
                  <a:tcPr/>
                </a:tc>
                <a:tc>
                  <a:txBody>
                    <a:bodyPr/>
                    <a:lstStyle/>
                    <a:p>
                      <a:pPr algn="ctr"/>
                      <a:r>
                        <a:rPr lang="en-US" sz="2400" dirty="0" smtClean="0"/>
                        <a:t>Trout</a:t>
                      </a:r>
                      <a:endParaRPr lang="en-US" sz="2400" dirty="0"/>
                    </a:p>
                  </a:txBody>
                  <a:tcPr/>
                </a:tc>
                <a:tc>
                  <a:txBody>
                    <a:bodyPr/>
                    <a:lstStyle/>
                    <a:p>
                      <a:pPr algn="ctr"/>
                      <a:r>
                        <a:rPr lang="en-US" sz="2400" dirty="0" smtClean="0"/>
                        <a:t>Sunfish</a:t>
                      </a:r>
                      <a:endParaRPr lang="en-US" sz="2400" dirty="0"/>
                    </a:p>
                  </a:txBody>
                  <a:tcPr/>
                </a:tc>
              </a:tr>
              <a:tr h="370840">
                <a:tc>
                  <a:txBody>
                    <a:bodyPr/>
                    <a:lstStyle/>
                    <a:p>
                      <a:pPr algn="ctr"/>
                      <a:r>
                        <a:rPr lang="en-US" sz="2400" dirty="0" smtClean="0"/>
                        <a:t>1</a:t>
                      </a:r>
                      <a:endParaRPr lang="en-US" sz="2400" dirty="0"/>
                    </a:p>
                  </a:txBody>
                  <a:tcPr/>
                </a:tc>
                <a:tc>
                  <a:txBody>
                    <a:bodyPr/>
                    <a:lstStyle/>
                    <a:p>
                      <a:pPr algn="ctr"/>
                      <a:r>
                        <a:rPr lang="en-US" sz="2400" dirty="0" smtClean="0"/>
                        <a:t>300’</a:t>
                      </a:r>
                      <a:endParaRPr lang="en-US" sz="2400" dirty="0"/>
                    </a:p>
                  </a:txBody>
                  <a:tcPr/>
                </a:tc>
                <a:tc>
                  <a:txBody>
                    <a:bodyPr/>
                    <a:lstStyle/>
                    <a:p>
                      <a:pPr algn="ctr"/>
                      <a:r>
                        <a:rPr lang="en-US" sz="2400" dirty="0" smtClean="0"/>
                        <a:t>14’</a:t>
                      </a:r>
                      <a:endParaRPr lang="en-US" sz="2400" dirty="0"/>
                    </a:p>
                  </a:txBody>
                  <a:tcPr/>
                </a:tc>
                <a:tc>
                  <a:txBody>
                    <a:bodyPr/>
                    <a:lstStyle/>
                    <a:p>
                      <a:pPr algn="ctr"/>
                      <a:r>
                        <a:rPr lang="en-US" sz="2400" dirty="0" smtClean="0"/>
                        <a:t>5100’</a:t>
                      </a:r>
                      <a:endParaRPr lang="en-US" sz="2400" dirty="0"/>
                    </a:p>
                  </a:txBody>
                  <a:tcPr/>
                </a:tc>
                <a:tc>
                  <a:txBody>
                    <a:bodyPr/>
                    <a:lstStyle/>
                    <a:p>
                      <a:pPr algn="ctr"/>
                      <a:r>
                        <a:rPr lang="en-US" sz="2400" dirty="0" smtClean="0"/>
                        <a:t>24</a:t>
                      </a:r>
                      <a:endParaRPr lang="en-US" sz="2400" dirty="0"/>
                    </a:p>
                  </a:txBody>
                  <a:tcPr/>
                </a:tc>
                <a:tc>
                  <a:txBody>
                    <a:bodyPr/>
                    <a:lstStyle/>
                    <a:p>
                      <a:pPr algn="ctr"/>
                      <a:r>
                        <a:rPr lang="en-US" sz="2400" dirty="0" smtClean="0"/>
                        <a:t>0</a:t>
                      </a:r>
                      <a:endParaRPr lang="en-US" sz="2400" dirty="0"/>
                    </a:p>
                  </a:txBody>
                  <a:tcPr/>
                </a:tc>
              </a:tr>
              <a:tr h="370840">
                <a:tc>
                  <a:txBody>
                    <a:bodyPr/>
                    <a:lstStyle/>
                    <a:p>
                      <a:pPr algn="ctr"/>
                      <a:r>
                        <a:rPr lang="en-US" sz="2400" dirty="0" smtClean="0"/>
                        <a:t>2</a:t>
                      </a:r>
                      <a:endParaRPr lang="en-US" sz="2400" dirty="0"/>
                    </a:p>
                  </a:txBody>
                  <a:tcPr/>
                </a:tc>
                <a:tc>
                  <a:txBody>
                    <a:bodyPr/>
                    <a:lstStyle/>
                    <a:p>
                      <a:pPr algn="ctr"/>
                      <a:r>
                        <a:rPr lang="en-US" sz="2400" dirty="0" smtClean="0"/>
                        <a:t>253’</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5250’</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8</a:t>
                      </a:r>
                      <a:endParaRPr lang="en-US" sz="2400" dirty="0"/>
                    </a:p>
                  </a:txBody>
                  <a:tcPr/>
                </a:tc>
              </a:tr>
              <a:tr h="370840">
                <a:tc>
                  <a:txBody>
                    <a:bodyPr/>
                    <a:lstStyle/>
                    <a:p>
                      <a:pPr algn="ctr"/>
                      <a:r>
                        <a:rPr lang="en-US" sz="2400" dirty="0" smtClean="0"/>
                        <a:t>3</a:t>
                      </a:r>
                      <a:endParaRPr lang="en-US" sz="2400" dirty="0"/>
                    </a:p>
                  </a:txBody>
                  <a:tcPr/>
                </a:tc>
                <a:tc>
                  <a:txBody>
                    <a:bodyPr/>
                    <a:lstStyle/>
                    <a:p>
                      <a:pPr algn="ctr"/>
                      <a:r>
                        <a:rPr lang="en-US" sz="2400" dirty="0" smtClean="0"/>
                        <a:t>341’</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5300’</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5</a:t>
                      </a:r>
                      <a:endParaRPr lang="en-US" sz="2400" dirty="0"/>
                    </a:p>
                  </a:txBody>
                  <a:tcPr/>
                </a:tc>
              </a:tr>
              <a:tr h="370840">
                <a:tc>
                  <a:txBody>
                    <a:bodyPr/>
                    <a:lstStyle/>
                    <a:p>
                      <a:pPr algn="ctr"/>
                      <a:r>
                        <a:rPr lang="en-US" sz="2400" dirty="0" smtClean="0"/>
                        <a:t>4</a:t>
                      </a:r>
                      <a:endParaRPr lang="en-US" sz="2400" dirty="0"/>
                    </a:p>
                  </a:txBody>
                  <a:tcPr/>
                </a:tc>
                <a:tc>
                  <a:txBody>
                    <a:bodyPr/>
                    <a:lstStyle/>
                    <a:p>
                      <a:pPr algn="ctr"/>
                      <a:r>
                        <a:rPr lang="en-US" sz="2400" dirty="0" smtClean="0"/>
                        <a:t>272’</a:t>
                      </a:r>
                      <a:endParaRPr lang="en-US" sz="2400" dirty="0"/>
                    </a:p>
                  </a:txBody>
                  <a:tcPr/>
                </a:tc>
                <a:tc>
                  <a:txBody>
                    <a:bodyPr/>
                    <a:lstStyle/>
                    <a:p>
                      <a:pPr algn="ctr"/>
                      <a:r>
                        <a:rPr lang="en-US" sz="2400" dirty="0" smtClean="0"/>
                        <a:t>9’</a:t>
                      </a:r>
                      <a:endParaRPr lang="en-US" sz="2400" dirty="0"/>
                    </a:p>
                  </a:txBody>
                  <a:tcPr/>
                </a:tc>
                <a:tc>
                  <a:txBody>
                    <a:bodyPr/>
                    <a:lstStyle/>
                    <a:p>
                      <a:pPr algn="ctr"/>
                      <a:r>
                        <a:rPr lang="en-US" sz="2400" dirty="0" smtClean="0"/>
                        <a:t>5400’</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0</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A424D5B2-D801-4E97-8C1E-150A0988BBED}" type="slidenum">
              <a:rPr lang="en-US" smtClean="0"/>
              <a:t>27</a:t>
            </a:fld>
            <a:endParaRPr lang="en-US"/>
          </a:p>
        </p:txBody>
      </p:sp>
    </p:spTree>
    <p:extLst>
      <p:ext uri="{BB962C8B-B14F-4D97-AF65-F5344CB8AC3E}">
        <p14:creationId xmlns:p14="http://schemas.microsoft.com/office/powerpoint/2010/main" val="3140052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solidFill>
                  <a:srgbClr val="FFFF00"/>
                </a:solidFill>
              </a:rPr>
              <a:t>Rainbow trout population estimates</a:t>
            </a:r>
            <a:endParaRPr lang="en-US" b="1" dirty="0">
              <a:solidFill>
                <a:srgbClr val="FFFF00"/>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049004084"/>
              </p:ext>
            </p:extLst>
          </p:nvPr>
        </p:nvGraphicFramePr>
        <p:xfrm>
          <a:off x="308428" y="2133600"/>
          <a:ext cx="4339769" cy="1828801"/>
        </p:xfrm>
        <a:graphic>
          <a:graphicData uri="http://schemas.openxmlformats.org/drawingml/2006/table">
            <a:tbl>
              <a:tblPr>
                <a:tableStyleId>{5C22544A-7EE6-4342-B048-85BDC9FD1C3A}</a:tableStyleId>
              </a:tblPr>
              <a:tblGrid>
                <a:gridCol w="718388"/>
                <a:gridCol w="1207127"/>
                <a:gridCol w="1207127"/>
                <a:gridCol w="1207127"/>
              </a:tblGrid>
              <a:tr h="341971">
                <a:tc>
                  <a:txBody>
                    <a:bodyPr/>
                    <a:lstStyle/>
                    <a:p>
                      <a:pPr algn="l" fontAlgn="b"/>
                      <a:endParaRPr lang="en-US" sz="1100" b="0" i="0" u="none" strike="noStrike" dirty="0">
                        <a:solidFill>
                          <a:srgbClr val="000000"/>
                        </a:solidFill>
                        <a:effectLst/>
                        <a:latin typeface="Calibri"/>
                      </a:endParaRPr>
                    </a:p>
                  </a:txBody>
                  <a:tcPr marL="9525" marR="9525" marT="9525" marB="0" anchor="b">
                    <a:noFill/>
                  </a:tcPr>
                </a:tc>
                <a:tc gridSpan="3">
                  <a:txBody>
                    <a:bodyPr/>
                    <a:lstStyle/>
                    <a:p>
                      <a:pPr algn="ctr" fontAlgn="b"/>
                      <a:r>
                        <a:rPr lang="en-US" sz="1800" b="1" u="none" strike="noStrike" dirty="0">
                          <a:solidFill>
                            <a:srgbClr val="FFFF00"/>
                          </a:solidFill>
                          <a:effectLst/>
                        </a:rPr>
                        <a:t>Population estimate (fish/100 m</a:t>
                      </a:r>
                      <a:r>
                        <a:rPr lang="en-US" sz="1800" b="1" u="none" strike="noStrike" baseline="30000" dirty="0">
                          <a:solidFill>
                            <a:srgbClr val="FFFF00"/>
                          </a:solidFill>
                          <a:effectLst/>
                        </a:rPr>
                        <a:t>2</a:t>
                      </a:r>
                      <a:r>
                        <a:rPr lang="en-US" sz="1800" b="1" u="none" strike="noStrike" dirty="0">
                          <a:solidFill>
                            <a:srgbClr val="FFFF00"/>
                          </a:solidFill>
                          <a:effectLst/>
                        </a:rPr>
                        <a:t>)</a:t>
                      </a:r>
                      <a:endParaRPr lang="en-US" sz="1800" b="1" i="0" u="none" strike="noStrike" dirty="0">
                        <a:solidFill>
                          <a:srgbClr val="FFFF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297366">
                <a:tc>
                  <a:txBody>
                    <a:bodyPr/>
                    <a:lstStyle/>
                    <a:p>
                      <a:pPr algn="ctr" fontAlgn="b"/>
                      <a:r>
                        <a:rPr lang="en-US" sz="1600" b="1" u="none" strike="noStrike" dirty="0">
                          <a:solidFill>
                            <a:srgbClr val="FFFF00"/>
                          </a:solidFill>
                          <a:effectLst/>
                        </a:rPr>
                        <a:t>Site</a:t>
                      </a:r>
                      <a:endParaRPr lang="en-US" sz="1600" b="1" i="0" u="none" strike="noStrike" dirty="0">
                        <a:solidFill>
                          <a:srgbClr val="FFFF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bg1"/>
                          </a:solidFill>
                          <a:effectLst/>
                        </a:rPr>
                        <a:t>Fall 2013</a:t>
                      </a:r>
                      <a:endParaRPr lang="en-US" sz="16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bg1"/>
                          </a:solidFill>
                          <a:effectLst/>
                        </a:rPr>
                        <a:t>Spring 2014</a:t>
                      </a:r>
                      <a:endParaRPr lang="en-US" sz="16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1" u="none" strike="noStrike" dirty="0">
                          <a:solidFill>
                            <a:schemeClr val="bg1"/>
                          </a:solidFill>
                          <a:effectLst/>
                        </a:rPr>
                        <a:t>Fall 2014</a:t>
                      </a:r>
                      <a:endParaRPr lang="en-US" sz="16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366">
                <a:tc>
                  <a:txBody>
                    <a:bodyPr/>
                    <a:lstStyle/>
                    <a:p>
                      <a:pPr algn="ctr" fontAlgn="b"/>
                      <a:r>
                        <a:rPr lang="en-US" sz="1200" b="1" u="none" strike="noStrike" dirty="0">
                          <a:solidFill>
                            <a:schemeClr val="bg1"/>
                          </a:solidFill>
                          <a:effectLst/>
                        </a:rPr>
                        <a:t>Reach 1</a:t>
                      </a:r>
                      <a:endParaRPr lang="en-US" sz="12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b="1" u="none" strike="noStrike" dirty="0">
                          <a:solidFill>
                            <a:schemeClr val="bg1"/>
                          </a:solidFill>
                          <a:effectLst/>
                        </a:rPr>
                        <a:t>5.5 (5.2-5.7)</a:t>
                      </a:r>
                      <a:endParaRPr lang="en-US" sz="12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b="1" u="none" strike="noStrike" dirty="0">
                          <a:solidFill>
                            <a:schemeClr val="bg1"/>
                          </a:solidFill>
                          <a:effectLst/>
                        </a:rPr>
                        <a:t>28.1 (27.0-29.2)</a:t>
                      </a:r>
                      <a:endParaRPr lang="en-US" sz="12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b="1" u="none" strike="noStrike" dirty="0">
                          <a:solidFill>
                            <a:schemeClr val="bg1"/>
                          </a:solidFill>
                          <a:effectLst/>
                        </a:rPr>
                        <a:t>11.3 (11.2-11.5)</a:t>
                      </a:r>
                      <a:endParaRPr lang="en-US" sz="1200" b="1" i="0" u="none" strike="noStrike" dirty="0">
                        <a:solidFill>
                          <a:schemeClr val="bg1"/>
                        </a:solidFill>
                        <a:effectLst/>
                        <a:latin typeface="Calibri"/>
                      </a:endParaRPr>
                    </a:p>
                  </a:txBody>
                  <a:tcPr marL="9525" marR="9525" marT="9525" marB="0" anchor="b">
                    <a:lnT w="12700" cap="flat" cmpd="sng" algn="ctr">
                      <a:solidFill>
                        <a:schemeClr val="tx1"/>
                      </a:solidFill>
                      <a:prstDash val="solid"/>
                      <a:round/>
                      <a:headEnd type="none" w="med" len="med"/>
                      <a:tailEnd type="none" w="med" len="med"/>
                    </a:lnT>
                    <a:noFill/>
                  </a:tcPr>
                </a:tc>
              </a:tr>
              <a:tr h="297366">
                <a:tc>
                  <a:txBody>
                    <a:bodyPr/>
                    <a:lstStyle/>
                    <a:p>
                      <a:pPr algn="ctr" fontAlgn="b"/>
                      <a:r>
                        <a:rPr lang="en-US" sz="1200" b="1" u="none" strike="noStrike" dirty="0">
                          <a:solidFill>
                            <a:srgbClr val="FFFFFF"/>
                          </a:solidFill>
                          <a:effectLst/>
                        </a:rPr>
                        <a:t>Reach 2</a:t>
                      </a:r>
                      <a:endParaRPr lang="en-US" sz="1200" b="1" i="0" u="none" strike="noStrike" dirty="0">
                        <a:solidFill>
                          <a:srgbClr val="FFFFFF"/>
                        </a:solidFill>
                        <a:effectLst/>
                        <a:latin typeface="Calibri"/>
                      </a:endParaRPr>
                    </a:p>
                  </a:txBody>
                  <a:tcPr marL="9525" marR="9525" marT="9525" marB="0" anchor="b">
                    <a:noFill/>
                  </a:tcPr>
                </a:tc>
                <a:tc>
                  <a:txBody>
                    <a:bodyPr/>
                    <a:lstStyle/>
                    <a:p>
                      <a:pPr algn="ctr" fontAlgn="b"/>
                      <a:r>
                        <a:rPr lang="en-US" sz="1200" b="1" u="none" strike="noStrike" dirty="0">
                          <a:solidFill>
                            <a:schemeClr val="bg1"/>
                          </a:solidFill>
                          <a:effectLst/>
                        </a:rPr>
                        <a:t>7.7 (7.6-7.8)</a:t>
                      </a:r>
                      <a:endParaRPr lang="en-US" sz="1200" b="1" i="0" u="none" strike="noStrike" dirty="0">
                        <a:solidFill>
                          <a:schemeClr val="bg1"/>
                        </a:solidFill>
                        <a:effectLst/>
                        <a:latin typeface="Calibri"/>
                      </a:endParaRPr>
                    </a:p>
                  </a:txBody>
                  <a:tcPr marL="9525" marR="9525" marT="9525" marB="0" anchor="b">
                    <a:noFill/>
                  </a:tcPr>
                </a:tc>
                <a:tc>
                  <a:txBody>
                    <a:bodyPr/>
                    <a:lstStyle/>
                    <a:p>
                      <a:pPr algn="ctr" fontAlgn="b"/>
                      <a:r>
                        <a:rPr lang="en-US" sz="1200" b="1" u="none" strike="noStrike" dirty="0">
                          <a:solidFill>
                            <a:schemeClr val="bg1"/>
                          </a:solidFill>
                          <a:effectLst/>
                        </a:rPr>
                        <a:t>17.4 (15.4-19.3)</a:t>
                      </a:r>
                      <a:endParaRPr lang="en-US" sz="1200" b="1" i="0" u="none" strike="noStrike" dirty="0">
                        <a:solidFill>
                          <a:schemeClr val="bg1"/>
                        </a:solidFill>
                        <a:effectLst/>
                        <a:latin typeface="Calibri"/>
                      </a:endParaRPr>
                    </a:p>
                  </a:txBody>
                  <a:tcPr marL="9525" marR="9525" marT="9525" marB="0" anchor="b">
                    <a:noFill/>
                  </a:tcPr>
                </a:tc>
                <a:tc>
                  <a:txBody>
                    <a:bodyPr/>
                    <a:lstStyle/>
                    <a:p>
                      <a:pPr algn="ctr" fontAlgn="b"/>
                      <a:r>
                        <a:rPr lang="en-US" sz="1200" b="1" u="none" strike="noStrike" dirty="0">
                          <a:solidFill>
                            <a:schemeClr val="bg1"/>
                          </a:solidFill>
                          <a:effectLst/>
                        </a:rPr>
                        <a:t>8.8 (8.6-9.0)</a:t>
                      </a:r>
                      <a:endParaRPr lang="en-US" sz="1200" b="1" i="0" u="none" strike="noStrike" dirty="0">
                        <a:solidFill>
                          <a:schemeClr val="bg1"/>
                        </a:solidFill>
                        <a:effectLst/>
                        <a:latin typeface="Calibri"/>
                      </a:endParaRPr>
                    </a:p>
                  </a:txBody>
                  <a:tcPr marL="9525" marR="9525" marT="9525" marB="0" anchor="b">
                    <a:noFill/>
                  </a:tcPr>
                </a:tc>
              </a:tr>
              <a:tr h="297366">
                <a:tc>
                  <a:txBody>
                    <a:bodyPr/>
                    <a:lstStyle/>
                    <a:p>
                      <a:pPr algn="ctr" fontAlgn="b"/>
                      <a:r>
                        <a:rPr lang="en-US" sz="1200" b="1" u="none" strike="noStrike" dirty="0">
                          <a:solidFill>
                            <a:srgbClr val="FFFFFF"/>
                          </a:solidFill>
                          <a:effectLst/>
                        </a:rPr>
                        <a:t>Reach 3</a:t>
                      </a:r>
                      <a:endParaRPr lang="en-US" sz="1200" b="1" i="0" u="none" strike="noStrike" dirty="0">
                        <a:solidFill>
                          <a:srgbClr val="FFFFFF"/>
                        </a:solidFill>
                        <a:effectLst/>
                        <a:latin typeface="Calibri"/>
                      </a:endParaRPr>
                    </a:p>
                  </a:txBody>
                  <a:tcPr marL="9525" marR="9525" marT="9525" marB="0" anchor="b">
                    <a:noFill/>
                  </a:tcPr>
                </a:tc>
                <a:tc>
                  <a:txBody>
                    <a:bodyPr/>
                    <a:lstStyle/>
                    <a:p>
                      <a:pPr algn="ctr" fontAlgn="b"/>
                      <a:r>
                        <a:rPr lang="en-US" sz="1200" b="1" u="none" strike="noStrike" dirty="0" smtClean="0">
                          <a:solidFill>
                            <a:schemeClr val="bg1"/>
                          </a:solidFill>
                          <a:effectLst/>
                        </a:rPr>
                        <a:t>0.6</a:t>
                      </a:r>
                      <a:endParaRPr lang="en-US" sz="1200" b="1" i="0" u="none" strike="noStrike" dirty="0">
                        <a:solidFill>
                          <a:schemeClr val="bg1"/>
                        </a:solidFill>
                        <a:effectLst/>
                        <a:latin typeface="Calibri"/>
                      </a:endParaRPr>
                    </a:p>
                  </a:txBody>
                  <a:tcPr marL="9525" marR="9525" marT="9525" marB="0" anchor="b">
                    <a:noFill/>
                  </a:tcPr>
                </a:tc>
                <a:tc>
                  <a:txBody>
                    <a:bodyPr/>
                    <a:lstStyle/>
                    <a:p>
                      <a:pPr algn="ctr" fontAlgn="b"/>
                      <a:r>
                        <a:rPr lang="en-US" sz="1200" b="1" u="none" strike="noStrike" dirty="0" smtClean="0">
                          <a:solidFill>
                            <a:schemeClr val="bg1"/>
                          </a:solidFill>
                          <a:effectLst/>
                        </a:rPr>
                        <a:t>0.2</a:t>
                      </a:r>
                      <a:endParaRPr lang="en-US" sz="1200" b="1" i="0" u="none" strike="noStrike" dirty="0">
                        <a:solidFill>
                          <a:schemeClr val="bg1"/>
                        </a:solidFill>
                        <a:effectLst/>
                        <a:latin typeface="Calibri"/>
                      </a:endParaRPr>
                    </a:p>
                  </a:txBody>
                  <a:tcPr marL="9525" marR="9525" marT="9525" marB="0" anchor="b">
                    <a:noFill/>
                  </a:tcPr>
                </a:tc>
                <a:tc>
                  <a:txBody>
                    <a:bodyPr/>
                    <a:lstStyle/>
                    <a:p>
                      <a:pPr algn="ctr" fontAlgn="b"/>
                      <a:r>
                        <a:rPr lang="en-US" sz="1200" b="1" u="none" strike="noStrike" dirty="0" smtClean="0">
                          <a:solidFill>
                            <a:schemeClr val="bg1"/>
                          </a:solidFill>
                          <a:effectLst/>
                        </a:rPr>
                        <a:t>3.6</a:t>
                      </a:r>
                      <a:endParaRPr lang="en-US" sz="1200" b="1" i="0" u="none" strike="noStrike" dirty="0">
                        <a:solidFill>
                          <a:schemeClr val="bg1"/>
                        </a:solidFill>
                        <a:effectLst/>
                        <a:latin typeface="Calibri"/>
                      </a:endParaRPr>
                    </a:p>
                  </a:txBody>
                  <a:tcPr marL="9525" marR="9525" marT="9525" marB="0" anchor="b">
                    <a:noFill/>
                  </a:tcPr>
                </a:tc>
              </a:tr>
              <a:tr h="297366">
                <a:tc>
                  <a:txBody>
                    <a:bodyPr/>
                    <a:lstStyle/>
                    <a:p>
                      <a:pPr algn="ctr" fontAlgn="b"/>
                      <a:r>
                        <a:rPr lang="en-US" sz="1200" b="1" u="none" strike="noStrike" dirty="0">
                          <a:solidFill>
                            <a:srgbClr val="FFFFFF"/>
                          </a:solidFill>
                          <a:effectLst/>
                        </a:rPr>
                        <a:t>Reach 4</a:t>
                      </a:r>
                      <a:endParaRPr lang="en-US" sz="1200" b="1" i="0" u="none" strike="noStrike" dirty="0">
                        <a:solidFill>
                          <a:srgbClr val="FFFFFF"/>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smtClean="0">
                          <a:solidFill>
                            <a:schemeClr val="bg1"/>
                          </a:solidFill>
                          <a:effectLst/>
                        </a:rPr>
                        <a:t>0.9</a:t>
                      </a:r>
                      <a:endParaRPr lang="en-US" sz="1200" b="1" i="0" u="none" strike="noStrike" dirty="0">
                        <a:solidFill>
                          <a:schemeClr val="bg1"/>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smtClean="0">
                          <a:solidFill>
                            <a:schemeClr val="bg1"/>
                          </a:solidFill>
                          <a:effectLst/>
                        </a:rPr>
                        <a:t>0.4</a:t>
                      </a:r>
                      <a:endParaRPr lang="en-US" sz="1200" b="1" i="0" u="none" strike="noStrike" dirty="0">
                        <a:solidFill>
                          <a:schemeClr val="bg1"/>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bg1"/>
                          </a:solidFill>
                          <a:effectLst/>
                        </a:rPr>
                        <a:t>4.8 (4.3-5.2)</a:t>
                      </a:r>
                      <a:endParaRPr lang="en-US" sz="1200" b="1" i="0" u="none" strike="noStrike" dirty="0">
                        <a:solidFill>
                          <a:schemeClr val="bg1"/>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noFill/>
                  </a:tcPr>
                </a:tc>
              </a:tr>
            </a:tbl>
          </a:graphicData>
        </a:graphic>
      </p:graphicFrame>
      <p:pic>
        <p:nvPicPr>
          <p:cNvPr id="7" name="Content Placehold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89196" y="2209800"/>
            <a:ext cx="4454804" cy="3442349"/>
          </a:xfrm>
        </p:spPr>
      </p:pic>
      <p:pic>
        <p:nvPicPr>
          <p:cNvPr id="2049" name="Picture 1" descr="Z:\Zeigler\McKittrick GUMO\PHOTOS\McKittrick\McKittrick more fish\PB03028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5056" y="4267200"/>
            <a:ext cx="314974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763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6" y="0"/>
            <a:ext cx="8628612" cy="1201738"/>
          </a:xfrm>
        </p:spPr>
        <p:txBody>
          <a:bodyPr/>
          <a:lstStyle/>
          <a:p>
            <a:pPr algn="ctr"/>
            <a:r>
              <a:rPr lang="en-US" b="1" dirty="0" smtClean="0">
                <a:solidFill>
                  <a:srgbClr val="FFFF00"/>
                </a:solidFill>
              </a:rPr>
              <a:t>Rainbow trout size structure</a:t>
            </a:r>
            <a:endParaRPr lang="en-US" b="1" dirty="0">
              <a:solidFill>
                <a:srgbClr val="FFFF00"/>
              </a:solidFill>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066800" y="1447800"/>
            <a:ext cx="6606990" cy="5105401"/>
          </a:xfrm>
        </p:spPr>
      </p:pic>
    </p:spTree>
    <p:extLst>
      <p:ext uri="{BB962C8B-B14F-4D97-AF65-F5344CB8AC3E}">
        <p14:creationId xmlns:p14="http://schemas.microsoft.com/office/powerpoint/2010/main" val="676311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defRPr/>
            </a:pPr>
            <a:r>
              <a:rPr lang="en-US" dirty="0">
                <a:solidFill>
                  <a:srgbClr val="FFFF00"/>
                </a:solidFill>
                <a:latin typeface="Tahoma" charset="0"/>
              </a:rPr>
              <a:t>History of Trout in Texas</a:t>
            </a:r>
          </a:p>
        </p:txBody>
      </p:sp>
      <p:sp>
        <p:nvSpPr>
          <p:cNvPr id="10243" name="Rectangle 3"/>
          <p:cNvSpPr>
            <a:spLocks noGrp="1" noChangeArrowheads="1"/>
          </p:cNvSpPr>
          <p:nvPr>
            <p:ph type="body" idx="1"/>
          </p:nvPr>
        </p:nvSpPr>
        <p:spPr>
          <a:xfrm>
            <a:off x="420914" y="1309915"/>
            <a:ext cx="8229600" cy="4525963"/>
          </a:xfrm>
        </p:spPr>
        <p:txBody>
          <a:bodyPr/>
          <a:lstStyle/>
          <a:p>
            <a:pPr eaLnBrk="1" hangingPunct="1">
              <a:lnSpc>
                <a:spcPct val="90000"/>
              </a:lnSpc>
              <a:defRPr/>
            </a:pPr>
            <a:r>
              <a:rPr lang="en-US" sz="3200" dirty="0">
                <a:solidFill>
                  <a:srgbClr val="FFFF00"/>
                </a:solidFill>
                <a:latin typeface="Arial" charset="0"/>
              </a:rPr>
              <a:t>Trout were </a:t>
            </a:r>
            <a:r>
              <a:rPr lang="en-US" sz="3200" dirty="0" smtClean="0">
                <a:solidFill>
                  <a:srgbClr val="FFFF00"/>
                </a:solidFill>
                <a:latin typeface="Arial" charset="0"/>
              </a:rPr>
              <a:t>likely </a:t>
            </a:r>
            <a:r>
              <a:rPr lang="en-US" sz="3200" dirty="0">
                <a:solidFill>
                  <a:srgbClr val="FFFF00"/>
                </a:solidFill>
                <a:latin typeface="Arial" charset="0"/>
              </a:rPr>
              <a:t>Texas natives</a:t>
            </a:r>
          </a:p>
          <a:p>
            <a:pPr lvl="1" eaLnBrk="1" hangingPunct="1">
              <a:lnSpc>
                <a:spcPct val="90000"/>
              </a:lnSpc>
              <a:defRPr/>
            </a:pPr>
            <a:r>
              <a:rPr lang="en-US" sz="2800" dirty="0">
                <a:solidFill>
                  <a:schemeClr val="bg1"/>
                </a:solidFill>
                <a:ea typeface="ＭＳ Ｐゴシック" charset="0"/>
              </a:rPr>
              <a:t>Described by explorers who named the Guadalupe</a:t>
            </a:r>
          </a:p>
          <a:p>
            <a:pPr lvl="1" eaLnBrk="1" hangingPunct="1">
              <a:lnSpc>
                <a:spcPct val="90000"/>
              </a:lnSpc>
              <a:defRPr/>
            </a:pPr>
            <a:r>
              <a:rPr lang="en-US" sz="2800" dirty="0">
                <a:solidFill>
                  <a:schemeClr val="bg1"/>
                </a:solidFill>
                <a:ea typeface="ＭＳ Ｐゴシック" charset="0"/>
              </a:rPr>
              <a:t>Rio Grande Cutthroat found in West Texas in 1800s</a:t>
            </a:r>
          </a:p>
          <a:p>
            <a:pPr lvl="2" eaLnBrk="1" hangingPunct="1">
              <a:lnSpc>
                <a:spcPct val="90000"/>
              </a:lnSpc>
              <a:defRPr/>
            </a:pPr>
            <a:r>
              <a:rPr lang="en-US" sz="2400" dirty="0" err="1">
                <a:solidFill>
                  <a:schemeClr val="bg1"/>
                </a:solidFill>
                <a:ea typeface="ＭＳ Ｐゴシック" charset="0"/>
              </a:rPr>
              <a:t>McKittrick</a:t>
            </a:r>
            <a:r>
              <a:rPr lang="en-US" sz="2400" dirty="0">
                <a:solidFill>
                  <a:schemeClr val="bg1"/>
                </a:solidFill>
                <a:ea typeface="ＭＳ Ｐゴシック" charset="0"/>
              </a:rPr>
              <a:t> Creek in Guadalupe Mountains</a:t>
            </a:r>
          </a:p>
          <a:p>
            <a:pPr lvl="2" eaLnBrk="1" hangingPunct="1">
              <a:lnSpc>
                <a:spcPct val="90000"/>
              </a:lnSpc>
              <a:defRPr/>
            </a:pPr>
            <a:r>
              <a:rPr lang="en-US" sz="2400" dirty="0" err="1">
                <a:solidFill>
                  <a:schemeClr val="bg1"/>
                </a:solidFill>
                <a:ea typeface="ＭＳ Ｐゴシック" charset="0"/>
              </a:rPr>
              <a:t>Limpia</a:t>
            </a:r>
            <a:r>
              <a:rPr lang="en-US" sz="2400" dirty="0">
                <a:solidFill>
                  <a:schemeClr val="bg1"/>
                </a:solidFill>
                <a:ea typeface="ＭＳ Ｐゴシック" charset="0"/>
              </a:rPr>
              <a:t> Creek in Davis Mountains</a:t>
            </a:r>
          </a:p>
          <a:p>
            <a:pPr lvl="2" eaLnBrk="1" hangingPunct="1">
              <a:lnSpc>
                <a:spcPct val="90000"/>
              </a:lnSpc>
              <a:defRPr/>
            </a:pPr>
            <a:endParaRPr lang="en-US" sz="2400" dirty="0">
              <a:solidFill>
                <a:schemeClr val="bg1"/>
              </a:solidFill>
              <a:ea typeface="ＭＳ Ｐゴシック" charset="0"/>
            </a:endParaRPr>
          </a:p>
          <a:p>
            <a:pPr eaLnBrk="1" hangingPunct="1">
              <a:lnSpc>
                <a:spcPct val="90000"/>
              </a:lnSpc>
              <a:defRPr/>
            </a:pPr>
            <a:r>
              <a:rPr lang="en-US" sz="3200" dirty="0">
                <a:solidFill>
                  <a:srgbClr val="FFFF00"/>
                </a:solidFill>
                <a:latin typeface="Arial" charset="0"/>
              </a:rPr>
              <a:t>Bucket biologists descend</a:t>
            </a:r>
          </a:p>
          <a:p>
            <a:pPr lvl="1" eaLnBrk="1" hangingPunct="1">
              <a:lnSpc>
                <a:spcPct val="90000"/>
              </a:lnSpc>
              <a:defRPr/>
            </a:pPr>
            <a:r>
              <a:rPr lang="en-US" sz="2800" dirty="0">
                <a:solidFill>
                  <a:srgbClr val="FFFFFF"/>
                </a:solidFill>
                <a:ea typeface="ＭＳ Ｐゴシック" charset="0"/>
              </a:rPr>
              <a:t>Rainbows stocked in </a:t>
            </a:r>
            <a:r>
              <a:rPr lang="en-US" sz="2800" dirty="0" err="1">
                <a:solidFill>
                  <a:srgbClr val="FFFFFF"/>
                </a:solidFill>
                <a:ea typeface="ＭＳ Ｐゴシック" charset="0"/>
              </a:rPr>
              <a:t>McKittrick</a:t>
            </a:r>
            <a:r>
              <a:rPr lang="en-US" sz="2800" dirty="0">
                <a:solidFill>
                  <a:srgbClr val="FFFFFF"/>
                </a:solidFill>
                <a:ea typeface="ＭＳ Ｐゴシック" charset="0"/>
              </a:rPr>
              <a:t> Creek in </a:t>
            </a:r>
            <a:r>
              <a:rPr lang="en-US" sz="2800" dirty="0" smtClean="0">
                <a:solidFill>
                  <a:srgbClr val="FFFFFF"/>
                </a:solidFill>
                <a:ea typeface="ＭＳ Ｐゴシック" charset="0"/>
              </a:rPr>
              <a:t>1917, the 1920s and the 1940s </a:t>
            </a:r>
            <a:r>
              <a:rPr lang="en-US" sz="2800" smtClean="0">
                <a:solidFill>
                  <a:srgbClr val="FFFFFF"/>
                </a:solidFill>
                <a:ea typeface="ＭＳ Ｐゴシック" charset="0"/>
              </a:rPr>
              <a:t>( the only </a:t>
            </a:r>
            <a:r>
              <a:rPr lang="en-US" sz="2800" dirty="0">
                <a:solidFill>
                  <a:srgbClr val="FFFFFF"/>
                </a:solidFill>
                <a:ea typeface="ＭＳ Ｐゴシック" charset="0"/>
              </a:rPr>
              <a:t>current wild trout population in Texas)</a:t>
            </a:r>
          </a:p>
        </p:txBody>
      </p:sp>
    </p:spTree>
    <p:extLst>
      <p:ext uri="{BB962C8B-B14F-4D97-AF65-F5344CB8AC3E}">
        <p14:creationId xmlns:p14="http://schemas.microsoft.com/office/powerpoint/2010/main" val="4641180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Rainbow trout body condition</a:t>
            </a:r>
            <a:endParaRPr lang="en-US" b="1" dirty="0">
              <a:solidFill>
                <a:srgbClr val="FFFF00"/>
              </a:solidFill>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47799" y="1295400"/>
            <a:ext cx="6447211" cy="4981936"/>
          </a:xfrm>
        </p:spPr>
      </p:pic>
      <p:grpSp>
        <p:nvGrpSpPr>
          <p:cNvPr id="7" name="Group 6"/>
          <p:cNvGrpSpPr/>
          <p:nvPr/>
        </p:nvGrpSpPr>
        <p:grpSpPr>
          <a:xfrm>
            <a:off x="2305844" y="2438400"/>
            <a:ext cx="4856956" cy="2029145"/>
            <a:chOff x="2286000" y="2667000"/>
            <a:chExt cx="4648200" cy="1905000"/>
          </a:xfrm>
        </p:grpSpPr>
        <p:cxnSp>
          <p:nvCxnSpPr>
            <p:cNvPr id="5" name="Straight Connector 4"/>
            <p:cNvCxnSpPr/>
            <p:nvPr/>
          </p:nvCxnSpPr>
          <p:spPr>
            <a:xfrm>
              <a:off x="2286000" y="4572000"/>
              <a:ext cx="46482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0" y="2667000"/>
              <a:ext cx="464820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48209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b="1" dirty="0" err="1" smtClean="0">
                <a:solidFill>
                  <a:srgbClr val="FFFF00"/>
                </a:solidFill>
              </a:rPr>
              <a:t>Longear</a:t>
            </a:r>
            <a:r>
              <a:rPr lang="en-US" b="1" dirty="0" smtClean="0">
                <a:solidFill>
                  <a:srgbClr val="FFFF00"/>
                </a:solidFill>
              </a:rPr>
              <a:t> sunfish population estimates</a:t>
            </a:r>
            <a:endParaRPr lang="en-US" b="1" dirty="0">
              <a:solidFill>
                <a:srgbClr val="FFFF00"/>
              </a:solidFill>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782529352"/>
              </p:ext>
            </p:extLst>
          </p:nvPr>
        </p:nvGraphicFramePr>
        <p:xfrm>
          <a:off x="228600" y="1752600"/>
          <a:ext cx="4572001" cy="1781175"/>
        </p:xfrm>
        <a:graphic>
          <a:graphicData uri="http://schemas.openxmlformats.org/drawingml/2006/table">
            <a:tbl>
              <a:tblPr>
                <a:tableStyleId>{5C22544A-7EE6-4342-B048-85BDC9FD1C3A}</a:tableStyleId>
              </a:tblPr>
              <a:tblGrid>
                <a:gridCol w="760021"/>
                <a:gridCol w="1270660"/>
                <a:gridCol w="1270660"/>
                <a:gridCol w="1270660"/>
              </a:tblGrid>
              <a:tr h="333065">
                <a:tc>
                  <a:txBody>
                    <a:bodyPr/>
                    <a:lstStyle/>
                    <a:p>
                      <a:pPr algn="l" fontAlgn="b"/>
                      <a:endParaRPr lang="en-US" sz="1100" b="0" i="0" u="none" strike="noStrike" dirty="0">
                        <a:solidFill>
                          <a:srgbClr val="000000"/>
                        </a:solidFill>
                        <a:effectLst/>
                        <a:latin typeface="Calibri"/>
                      </a:endParaRPr>
                    </a:p>
                  </a:txBody>
                  <a:tcPr marL="10513" marR="10513" marT="9525" marB="0" anchor="b">
                    <a:noFill/>
                  </a:tcPr>
                </a:tc>
                <a:tc gridSpan="3">
                  <a:txBody>
                    <a:bodyPr/>
                    <a:lstStyle/>
                    <a:p>
                      <a:pPr algn="ctr" fontAlgn="b"/>
                      <a:r>
                        <a:rPr lang="en-US" sz="1600" b="1" u="none" strike="noStrike" dirty="0">
                          <a:solidFill>
                            <a:srgbClr val="FFFF00"/>
                          </a:solidFill>
                          <a:effectLst/>
                        </a:rPr>
                        <a:t>Population estimate (fish/100 m</a:t>
                      </a:r>
                      <a:r>
                        <a:rPr lang="en-US" sz="1600" b="1" u="none" strike="noStrike" baseline="30000" dirty="0">
                          <a:solidFill>
                            <a:srgbClr val="FFFF00"/>
                          </a:solidFill>
                          <a:effectLst/>
                        </a:rPr>
                        <a:t>2</a:t>
                      </a:r>
                      <a:r>
                        <a:rPr lang="en-US" sz="1600" b="1" u="none" strike="noStrike" dirty="0">
                          <a:solidFill>
                            <a:srgbClr val="FFFF00"/>
                          </a:solidFill>
                          <a:effectLst/>
                        </a:rPr>
                        <a:t>)</a:t>
                      </a:r>
                      <a:endParaRPr lang="en-US" sz="1600" b="1" i="0" u="none" strike="noStrike" dirty="0">
                        <a:solidFill>
                          <a:srgbClr val="FFFF00"/>
                        </a:solidFill>
                        <a:effectLst/>
                        <a:latin typeface="Calibri"/>
                      </a:endParaRPr>
                    </a:p>
                  </a:txBody>
                  <a:tcPr marL="10513" marR="10513" marT="9525" marB="0" anchor="b">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289622">
                <a:tc>
                  <a:txBody>
                    <a:bodyPr/>
                    <a:lstStyle/>
                    <a:p>
                      <a:pPr algn="ctr" fontAlgn="b"/>
                      <a:r>
                        <a:rPr lang="en-US" sz="1400" b="1" u="none" strike="noStrike" dirty="0">
                          <a:solidFill>
                            <a:schemeClr val="bg1"/>
                          </a:solidFill>
                          <a:effectLst/>
                        </a:rPr>
                        <a:t>Site</a:t>
                      </a:r>
                      <a:endParaRPr lang="en-US" sz="1400" b="1" i="0" u="none" strike="noStrike" dirty="0">
                        <a:solidFill>
                          <a:schemeClr val="bg1"/>
                        </a:solidFill>
                        <a:effectLst/>
                        <a:latin typeface="Calibri"/>
                      </a:endParaRPr>
                    </a:p>
                  </a:txBody>
                  <a:tcPr marL="10513" marR="10513"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bg1"/>
                          </a:solidFill>
                          <a:effectLst/>
                        </a:rPr>
                        <a:t>Fall 2013</a:t>
                      </a:r>
                      <a:endParaRPr lang="en-US" sz="14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bg1"/>
                          </a:solidFill>
                          <a:effectLst/>
                        </a:rPr>
                        <a:t>Spring 2014</a:t>
                      </a:r>
                      <a:endParaRPr lang="en-US" sz="14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1" u="none" strike="noStrike" dirty="0">
                          <a:solidFill>
                            <a:schemeClr val="bg1"/>
                          </a:solidFill>
                          <a:effectLst/>
                        </a:rPr>
                        <a:t>Fall 2014</a:t>
                      </a:r>
                      <a:endParaRPr lang="en-US" sz="14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622">
                <a:tc>
                  <a:txBody>
                    <a:bodyPr/>
                    <a:lstStyle/>
                    <a:p>
                      <a:pPr algn="ctr" fontAlgn="b"/>
                      <a:r>
                        <a:rPr lang="en-US" sz="1200" b="1" u="none" strike="noStrike" dirty="0">
                          <a:solidFill>
                            <a:schemeClr val="bg1"/>
                          </a:solidFill>
                          <a:effectLst/>
                        </a:rPr>
                        <a:t>Reach 1</a:t>
                      </a:r>
                      <a:endParaRPr lang="en-US" sz="12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noFill/>
                  </a:tcPr>
                </a:tc>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a:endParaRPr>
                    </a:p>
                  </a:txBody>
                  <a:tcPr marL="10513" marR="10513" marT="9525" marB="0" anchor="b">
                    <a:lnT w="12700" cap="flat" cmpd="sng" algn="ctr">
                      <a:solidFill>
                        <a:schemeClr val="tx1"/>
                      </a:solidFill>
                      <a:prstDash val="solid"/>
                      <a:round/>
                      <a:headEnd type="none" w="med" len="med"/>
                      <a:tailEnd type="none" w="med" len="med"/>
                    </a:lnT>
                    <a:noFill/>
                  </a:tcPr>
                </a:tc>
              </a:tr>
              <a:tr h="289622">
                <a:tc>
                  <a:txBody>
                    <a:bodyPr/>
                    <a:lstStyle/>
                    <a:p>
                      <a:pPr algn="ctr" fontAlgn="b"/>
                      <a:r>
                        <a:rPr lang="en-US" sz="1200" b="1" u="none" strike="noStrike" dirty="0">
                          <a:solidFill>
                            <a:schemeClr val="bg1"/>
                          </a:solidFill>
                          <a:effectLst/>
                        </a:rPr>
                        <a:t>Reach 2</a:t>
                      </a:r>
                      <a:endParaRPr lang="en-US" sz="1200" b="1" i="0" u="none" strike="noStrike" dirty="0">
                        <a:solidFill>
                          <a:schemeClr val="bg1"/>
                        </a:solidFill>
                        <a:effectLst/>
                        <a:latin typeface="Calibri"/>
                      </a:endParaRPr>
                    </a:p>
                  </a:txBody>
                  <a:tcPr marL="10513" marR="10513" marT="9525" marB="0" anchor="b">
                    <a:noFill/>
                  </a:tcPr>
                </a:tc>
                <a:tc>
                  <a:txBody>
                    <a:bodyPr/>
                    <a:lstStyle/>
                    <a:p>
                      <a:pPr algn="ctr" fontAlgn="b"/>
                      <a:r>
                        <a:rPr lang="en-US" sz="1200" b="1" u="none" strike="noStrike" dirty="0">
                          <a:solidFill>
                            <a:schemeClr val="bg1"/>
                          </a:solidFill>
                          <a:effectLst/>
                        </a:rPr>
                        <a:t>6.5 (4.1-8.9)</a:t>
                      </a:r>
                      <a:endParaRPr lang="en-US" sz="1200" b="1" i="0" u="none" strike="noStrike" dirty="0">
                        <a:solidFill>
                          <a:schemeClr val="bg1"/>
                        </a:solidFill>
                        <a:effectLst/>
                        <a:latin typeface="Calibri"/>
                      </a:endParaRPr>
                    </a:p>
                  </a:txBody>
                  <a:tcPr marL="10513" marR="10513" marT="9525" marB="0" anchor="b">
                    <a:noFill/>
                  </a:tcPr>
                </a:tc>
                <a:tc>
                  <a:txBody>
                    <a:bodyPr/>
                    <a:lstStyle/>
                    <a:p>
                      <a:pPr algn="ctr" fontAlgn="b"/>
                      <a:r>
                        <a:rPr lang="en-US" sz="1200" b="1" u="none" strike="noStrike" dirty="0">
                          <a:solidFill>
                            <a:schemeClr val="bg1"/>
                          </a:solidFill>
                          <a:effectLst/>
                        </a:rPr>
                        <a:t>4.6 (4.5-4.7)</a:t>
                      </a:r>
                      <a:endParaRPr lang="en-US" sz="1200" b="1" i="0" u="none" strike="noStrike" dirty="0">
                        <a:solidFill>
                          <a:schemeClr val="bg1"/>
                        </a:solidFill>
                        <a:effectLst/>
                        <a:latin typeface="Calibri"/>
                      </a:endParaRPr>
                    </a:p>
                  </a:txBody>
                  <a:tcPr marL="10513" marR="10513" marT="9525" marB="0" anchor="b">
                    <a:noFill/>
                  </a:tcPr>
                </a:tc>
                <a:tc>
                  <a:txBody>
                    <a:bodyPr/>
                    <a:lstStyle/>
                    <a:p>
                      <a:pPr algn="ctr" fontAlgn="b"/>
                      <a:r>
                        <a:rPr lang="en-US" sz="1200" b="1" u="none" strike="noStrike">
                          <a:solidFill>
                            <a:schemeClr val="bg1"/>
                          </a:solidFill>
                          <a:effectLst/>
                        </a:rPr>
                        <a:t>0</a:t>
                      </a:r>
                      <a:endParaRPr lang="en-US" sz="1200" b="1" i="0" u="none" strike="noStrike">
                        <a:solidFill>
                          <a:schemeClr val="bg1"/>
                        </a:solidFill>
                        <a:effectLst/>
                        <a:latin typeface="Calibri"/>
                      </a:endParaRPr>
                    </a:p>
                  </a:txBody>
                  <a:tcPr marL="10513" marR="10513" marT="9525" marB="0" anchor="b">
                    <a:noFill/>
                  </a:tcPr>
                </a:tc>
              </a:tr>
              <a:tr h="289622">
                <a:tc>
                  <a:txBody>
                    <a:bodyPr/>
                    <a:lstStyle/>
                    <a:p>
                      <a:pPr algn="ctr" fontAlgn="b"/>
                      <a:r>
                        <a:rPr lang="en-US" sz="1200" b="1" u="none" strike="noStrike">
                          <a:solidFill>
                            <a:schemeClr val="bg1"/>
                          </a:solidFill>
                          <a:effectLst/>
                        </a:rPr>
                        <a:t>Reach 3</a:t>
                      </a:r>
                      <a:endParaRPr lang="en-US" sz="1200" b="1" i="0" u="none" strike="noStrike">
                        <a:solidFill>
                          <a:schemeClr val="bg1"/>
                        </a:solidFill>
                        <a:effectLst/>
                        <a:latin typeface="Calibri"/>
                      </a:endParaRPr>
                    </a:p>
                  </a:txBody>
                  <a:tcPr marL="10513" marR="10513" marT="9525" marB="0" anchor="b">
                    <a:noFill/>
                  </a:tcPr>
                </a:tc>
                <a:tc>
                  <a:txBody>
                    <a:bodyPr/>
                    <a:lstStyle/>
                    <a:p>
                      <a:pPr algn="ctr" fontAlgn="b"/>
                      <a:r>
                        <a:rPr lang="en-US" sz="1200" b="1" u="none" strike="noStrike" dirty="0">
                          <a:solidFill>
                            <a:schemeClr val="bg1"/>
                          </a:solidFill>
                          <a:effectLst/>
                        </a:rPr>
                        <a:t>1.6 (1.5-1.7)</a:t>
                      </a:r>
                      <a:endParaRPr lang="en-US" sz="1200" b="1" i="0" u="none" strike="noStrike" dirty="0">
                        <a:solidFill>
                          <a:schemeClr val="bg1"/>
                        </a:solidFill>
                        <a:effectLst/>
                        <a:latin typeface="Calibri"/>
                      </a:endParaRPr>
                    </a:p>
                  </a:txBody>
                  <a:tcPr marL="10513" marR="10513" marT="9525" marB="0" anchor="b">
                    <a:noFill/>
                  </a:tcPr>
                </a:tc>
                <a:tc>
                  <a:txBody>
                    <a:bodyPr/>
                    <a:lstStyle/>
                    <a:p>
                      <a:pPr algn="ctr" fontAlgn="b"/>
                      <a:r>
                        <a:rPr lang="en-US" sz="1200" b="1" u="none" strike="noStrike" dirty="0">
                          <a:solidFill>
                            <a:schemeClr val="bg1"/>
                          </a:solidFill>
                          <a:effectLst/>
                        </a:rPr>
                        <a:t>2.7 (1.7-3.6)</a:t>
                      </a:r>
                      <a:endParaRPr lang="en-US" sz="1200" b="1" i="0" u="none" strike="noStrike" dirty="0">
                        <a:solidFill>
                          <a:schemeClr val="bg1"/>
                        </a:solidFill>
                        <a:effectLst/>
                        <a:latin typeface="Calibri"/>
                      </a:endParaRPr>
                    </a:p>
                  </a:txBody>
                  <a:tcPr marL="10513" marR="10513" marT="9525" marB="0" anchor="b">
                    <a:noFill/>
                  </a:tcPr>
                </a:tc>
                <a:tc>
                  <a:txBody>
                    <a:bodyPr/>
                    <a:lstStyle/>
                    <a:p>
                      <a:pPr algn="ctr" fontAlgn="b"/>
                      <a:r>
                        <a:rPr lang="en-US" sz="1200" b="1" u="none" strike="noStrike">
                          <a:solidFill>
                            <a:schemeClr val="bg1"/>
                          </a:solidFill>
                          <a:effectLst/>
                        </a:rPr>
                        <a:t>4.9 (4.5-5.2)</a:t>
                      </a:r>
                      <a:endParaRPr lang="en-US" sz="1200" b="1" i="0" u="none" strike="noStrike">
                        <a:solidFill>
                          <a:schemeClr val="bg1"/>
                        </a:solidFill>
                        <a:effectLst/>
                        <a:latin typeface="Calibri"/>
                      </a:endParaRPr>
                    </a:p>
                  </a:txBody>
                  <a:tcPr marL="10513" marR="10513" marT="9525" marB="0" anchor="b">
                    <a:noFill/>
                  </a:tcPr>
                </a:tc>
              </a:tr>
              <a:tr h="289622">
                <a:tc>
                  <a:txBody>
                    <a:bodyPr/>
                    <a:lstStyle/>
                    <a:p>
                      <a:pPr algn="ctr" fontAlgn="b"/>
                      <a:r>
                        <a:rPr lang="en-US" sz="1200" b="1" u="none" strike="noStrike" dirty="0">
                          <a:solidFill>
                            <a:schemeClr val="bg1"/>
                          </a:solidFill>
                          <a:effectLst/>
                        </a:rPr>
                        <a:t>Reach 4</a:t>
                      </a:r>
                      <a:endParaRPr lang="en-US" sz="1200" b="1" i="0" u="none" strike="noStrike" dirty="0">
                        <a:solidFill>
                          <a:schemeClr val="bg1"/>
                        </a:solidFill>
                        <a:effectLst/>
                        <a:latin typeface="Calibri"/>
                      </a:endParaRPr>
                    </a:p>
                  </a:txBody>
                  <a:tcPr marL="10513" marR="10513"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a:endParaRPr>
                    </a:p>
                  </a:txBody>
                  <a:tcPr marL="10513" marR="10513"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a:endParaRPr>
                    </a:p>
                  </a:txBody>
                  <a:tcPr marL="10513" marR="10513" marT="9525" marB="0" anchor="b">
                    <a:lnB w="12700" cap="flat" cmpd="sng" algn="ctr">
                      <a:solidFill>
                        <a:schemeClr val="tx1"/>
                      </a:solidFill>
                      <a:prstDash val="solid"/>
                      <a:round/>
                      <a:headEnd type="none" w="med" len="med"/>
                      <a:tailEnd type="none" w="med" len="med"/>
                    </a:lnB>
                    <a:noFill/>
                  </a:tcPr>
                </a:tc>
                <a:tc>
                  <a:txBody>
                    <a:bodyPr/>
                    <a:lstStyle/>
                    <a:p>
                      <a:pPr algn="ctr" fontAlgn="b"/>
                      <a:r>
                        <a:rPr lang="en-US" sz="1200" b="1" u="none" strike="noStrike" dirty="0">
                          <a:solidFill>
                            <a:schemeClr val="bg1"/>
                          </a:solidFill>
                          <a:effectLst/>
                        </a:rPr>
                        <a:t>0</a:t>
                      </a:r>
                      <a:endParaRPr lang="en-US" sz="1200" b="1" i="0" u="none" strike="noStrike" dirty="0">
                        <a:solidFill>
                          <a:schemeClr val="bg1"/>
                        </a:solidFill>
                        <a:effectLst/>
                        <a:latin typeface="Calibri"/>
                      </a:endParaRPr>
                    </a:p>
                  </a:txBody>
                  <a:tcPr marL="10513" marR="10513" marT="9525" marB="0" anchor="b">
                    <a:lnB w="12700" cap="flat" cmpd="sng" algn="ctr">
                      <a:solidFill>
                        <a:schemeClr val="tx1"/>
                      </a:solidFill>
                      <a:prstDash val="solid"/>
                      <a:round/>
                      <a:headEnd type="none" w="med" len="med"/>
                      <a:tailEnd type="none" w="med" len="med"/>
                    </a:lnB>
                    <a:noFill/>
                  </a:tcPr>
                </a:tc>
              </a:tr>
            </a:tbl>
          </a:graphicData>
        </a:graphic>
      </p:graphicFrame>
      <p:pic>
        <p:nvPicPr>
          <p:cNvPr id="7" name="Content Placehold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00600" y="2145274"/>
            <a:ext cx="4343400" cy="3356871"/>
          </a:xfrm>
        </p:spPr>
      </p:pic>
      <p:pic>
        <p:nvPicPr>
          <p:cNvPr id="3073" name="Picture 1" descr="Z:\Zeigler\McKittrick GUMO\PHOTOS\McKittrick\McKittrick more fish\PB03028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9600" y="3764818"/>
            <a:ext cx="3616241" cy="271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618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rgbClr val="FFFF00"/>
                </a:solidFill>
              </a:rPr>
              <a:t>Longear</a:t>
            </a:r>
            <a:r>
              <a:rPr lang="en-US" b="1" dirty="0" smtClean="0">
                <a:solidFill>
                  <a:srgbClr val="FFFF00"/>
                </a:solidFill>
              </a:rPr>
              <a:t> sunfish size structure</a:t>
            </a:r>
            <a:endParaRPr lang="en-US" b="1" dirty="0">
              <a:solidFill>
                <a:srgbClr val="FFFF00"/>
              </a:solidFill>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48989" y="1295400"/>
            <a:ext cx="6251575" cy="4830763"/>
          </a:xfrm>
        </p:spPr>
      </p:pic>
    </p:spTree>
    <p:extLst>
      <p:ext uri="{BB962C8B-B14F-4D97-AF65-F5344CB8AC3E}">
        <p14:creationId xmlns:p14="http://schemas.microsoft.com/office/powerpoint/2010/main" val="311315176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652" y="381000"/>
            <a:ext cx="7836175" cy="646331"/>
          </a:xfrm>
          <a:prstGeom prst="rect">
            <a:avLst/>
          </a:prstGeom>
          <a:noFill/>
        </p:spPr>
        <p:txBody>
          <a:bodyPr wrap="none" rtlCol="0">
            <a:spAutoFit/>
          </a:bodyPr>
          <a:lstStyle/>
          <a:p>
            <a:r>
              <a:rPr lang="en-US" sz="3600" b="1" dirty="0" smtClean="0">
                <a:solidFill>
                  <a:srgbClr val="FFFF00"/>
                </a:solidFill>
              </a:rPr>
              <a:t>Benthic macroinvertebrate analysis</a:t>
            </a:r>
            <a:endParaRPr lang="en-US" sz="3600" b="1" dirty="0">
              <a:solidFill>
                <a:srgbClr val="FFFF00"/>
              </a:solidFill>
            </a:endParaRPr>
          </a:p>
        </p:txBody>
      </p:sp>
      <p:pic>
        <p:nvPicPr>
          <p:cNvPr id="3" name="Picture 2" descr="G:\McKittrick Creek\Presentations\PB04030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2057400"/>
            <a:ext cx="4572209"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057400"/>
            <a:ext cx="3800180" cy="2862322"/>
          </a:xfrm>
          <a:prstGeom prst="rect">
            <a:avLst/>
          </a:prstGeom>
          <a:noFill/>
        </p:spPr>
        <p:txBody>
          <a:bodyPr wrap="square" rtlCol="0">
            <a:spAutoFit/>
          </a:bodyPr>
          <a:lstStyle/>
          <a:p>
            <a:r>
              <a:rPr lang="en-US" sz="2000" dirty="0" smtClean="0">
                <a:solidFill>
                  <a:schemeClr val="bg1"/>
                </a:solidFill>
              </a:rPr>
              <a:t>Benthic invertebrate samples were collected within the same reach as the fish surveys : </a:t>
            </a:r>
          </a:p>
          <a:p>
            <a:endParaRPr lang="en-US" sz="2000" dirty="0" smtClean="0">
              <a:solidFill>
                <a:schemeClr val="bg1"/>
              </a:solidFill>
            </a:endParaRPr>
          </a:p>
          <a:p>
            <a:r>
              <a:rPr lang="en-US" sz="2000" dirty="0" smtClean="0">
                <a:solidFill>
                  <a:schemeClr val="bg1"/>
                </a:solidFill>
              </a:rPr>
              <a:t>Fall 2013 and Spring 2014</a:t>
            </a:r>
          </a:p>
          <a:p>
            <a:endParaRPr lang="en-US" sz="2000" dirty="0"/>
          </a:p>
          <a:p>
            <a:r>
              <a:rPr lang="en-US" sz="2000" dirty="0" smtClean="0">
                <a:solidFill>
                  <a:srgbClr val="FFFFFF"/>
                </a:solidFill>
              </a:rPr>
              <a:t>Samples are sorted and insects</a:t>
            </a:r>
          </a:p>
          <a:p>
            <a:r>
              <a:rPr lang="en-US" sz="2000" dirty="0" smtClean="0">
                <a:solidFill>
                  <a:srgbClr val="FFFFFF"/>
                </a:solidFill>
              </a:rPr>
              <a:t>are being identified to lowest </a:t>
            </a:r>
          </a:p>
          <a:p>
            <a:r>
              <a:rPr lang="en-US" sz="2000" dirty="0" smtClean="0">
                <a:solidFill>
                  <a:srgbClr val="FFFFFF"/>
                </a:solidFill>
              </a:rPr>
              <a:t>taxa</a:t>
            </a:r>
            <a:endParaRPr lang="en-US" sz="2000" dirty="0">
              <a:solidFill>
                <a:srgbClr val="FFFFFF"/>
              </a:solidFill>
            </a:endParaRPr>
          </a:p>
        </p:txBody>
      </p:sp>
    </p:spTree>
    <p:extLst>
      <p:ext uri="{BB962C8B-B14F-4D97-AF65-F5344CB8AC3E}">
        <p14:creationId xmlns:p14="http://schemas.microsoft.com/office/powerpoint/2010/main" val="33369447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FFFF00"/>
                </a:solidFill>
              </a:rPr>
              <a:t>Key Factor: Water Temperature</a:t>
            </a:r>
            <a:endParaRPr lang="en-US" sz="40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9378469"/>
              </p:ext>
            </p:extLst>
          </p:nvPr>
        </p:nvGraphicFramePr>
        <p:xfrm>
          <a:off x="440267" y="2582334"/>
          <a:ext cx="8229600" cy="1280160"/>
        </p:xfrm>
        <a:graphic>
          <a:graphicData uri="http://schemas.openxmlformats.org/drawingml/2006/table">
            <a:tbl>
              <a:tblPr firstRow="1" bandRow="1">
                <a:tableStyleId>{5C22544A-7EE6-4342-B048-85BDC9FD1C3A}</a:tableStyleId>
              </a:tblPr>
              <a:tblGrid>
                <a:gridCol w="2184400"/>
                <a:gridCol w="1930400"/>
                <a:gridCol w="2057400"/>
                <a:gridCol w="2057400"/>
              </a:tblGrid>
              <a:tr h="370840">
                <a:tc>
                  <a:txBody>
                    <a:bodyPr/>
                    <a:lstStyle/>
                    <a:p>
                      <a:endParaRPr lang="en-US" dirty="0"/>
                    </a:p>
                  </a:txBody>
                  <a:tcPr/>
                </a:tc>
                <a:tc>
                  <a:txBody>
                    <a:bodyPr/>
                    <a:lstStyle/>
                    <a:p>
                      <a:pPr algn="ctr"/>
                      <a:r>
                        <a:rPr lang="en-US" dirty="0" smtClean="0"/>
                        <a:t>Rainbows</a:t>
                      </a:r>
                      <a:endParaRPr lang="en-US" dirty="0"/>
                    </a:p>
                  </a:txBody>
                  <a:tcPr/>
                </a:tc>
                <a:tc>
                  <a:txBody>
                    <a:bodyPr/>
                    <a:lstStyle/>
                    <a:p>
                      <a:pPr algn="ctr"/>
                      <a:r>
                        <a:rPr lang="en-US" dirty="0" smtClean="0"/>
                        <a:t>RGCT Fry</a:t>
                      </a:r>
                      <a:endParaRPr lang="en-US" dirty="0"/>
                    </a:p>
                  </a:txBody>
                  <a:tcPr/>
                </a:tc>
                <a:tc>
                  <a:txBody>
                    <a:bodyPr/>
                    <a:lstStyle/>
                    <a:p>
                      <a:pPr algn="ctr"/>
                      <a:r>
                        <a:rPr lang="en-US" dirty="0" smtClean="0"/>
                        <a:t>RGCT Juveniles</a:t>
                      </a:r>
                      <a:endParaRPr lang="en-US" dirty="0"/>
                    </a:p>
                  </a:txBody>
                  <a:tcPr/>
                </a:tc>
              </a:tr>
              <a:tr h="370840">
                <a:tc>
                  <a:txBody>
                    <a:bodyPr/>
                    <a:lstStyle/>
                    <a:p>
                      <a:r>
                        <a:rPr lang="en-US" dirty="0" smtClean="0"/>
                        <a:t>Celsius</a:t>
                      </a:r>
                      <a:r>
                        <a:rPr lang="en-US" baseline="0" dirty="0" smtClean="0"/>
                        <a:t> UUILT*</a:t>
                      </a:r>
                      <a:endParaRPr lang="en-US" dirty="0"/>
                    </a:p>
                  </a:txBody>
                  <a:tcPr/>
                </a:tc>
                <a:tc>
                  <a:txBody>
                    <a:bodyPr/>
                    <a:lstStyle/>
                    <a:p>
                      <a:pPr algn="ctr"/>
                      <a:r>
                        <a:rPr lang="en-US" dirty="0" smtClean="0"/>
                        <a:t>26.0</a:t>
                      </a:r>
                      <a:endParaRPr lang="en-US" dirty="0"/>
                    </a:p>
                  </a:txBody>
                  <a:tcPr/>
                </a:tc>
                <a:tc>
                  <a:txBody>
                    <a:bodyPr/>
                    <a:lstStyle/>
                    <a:p>
                      <a:pPr algn="ctr"/>
                      <a:r>
                        <a:rPr lang="en-US" dirty="0" smtClean="0"/>
                        <a:t>24.7</a:t>
                      </a:r>
                      <a:endParaRPr lang="en-US" dirty="0"/>
                    </a:p>
                  </a:txBody>
                  <a:tcPr/>
                </a:tc>
                <a:tc>
                  <a:txBody>
                    <a:bodyPr/>
                    <a:lstStyle/>
                    <a:p>
                      <a:pPr algn="ctr"/>
                      <a:r>
                        <a:rPr lang="en-US" dirty="0" smtClean="0"/>
                        <a:t>23.4</a:t>
                      </a:r>
                      <a:endParaRPr lang="en-US" dirty="0"/>
                    </a:p>
                  </a:txBody>
                  <a:tcPr/>
                </a:tc>
              </a:tr>
              <a:tr h="370840">
                <a:tc>
                  <a:txBody>
                    <a:bodyPr/>
                    <a:lstStyle/>
                    <a:p>
                      <a:r>
                        <a:rPr lang="en-US" dirty="0" smtClean="0"/>
                        <a:t>Fahrenheit </a:t>
                      </a:r>
                      <a:r>
                        <a:rPr lang="en-US" dirty="0" smtClean="0"/>
                        <a:t>UUILT</a:t>
                      </a:r>
                      <a:endParaRPr lang="en-US" dirty="0"/>
                    </a:p>
                  </a:txBody>
                  <a:tcPr/>
                </a:tc>
                <a:tc>
                  <a:txBody>
                    <a:bodyPr/>
                    <a:lstStyle/>
                    <a:p>
                      <a:pPr algn="ctr"/>
                      <a:r>
                        <a:rPr lang="en-US" dirty="0" smtClean="0"/>
                        <a:t>78.8</a:t>
                      </a:r>
                      <a:endParaRPr lang="en-US" dirty="0"/>
                    </a:p>
                  </a:txBody>
                  <a:tcPr/>
                </a:tc>
                <a:tc>
                  <a:txBody>
                    <a:bodyPr/>
                    <a:lstStyle/>
                    <a:p>
                      <a:pPr algn="ctr"/>
                      <a:r>
                        <a:rPr lang="en-US" dirty="0" smtClean="0"/>
                        <a:t>76.5</a:t>
                      </a:r>
                      <a:endParaRPr lang="en-US" dirty="0"/>
                    </a:p>
                  </a:txBody>
                  <a:tcPr/>
                </a:tc>
                <a:tc>
                  <a:txBody>
                    <a:bodyPr/>
                    <a:lstStyle/>
                    <a:p>
                      <a:pPr algn="ctr"/>
                      <a:r>
                        <a:rPr lang="en-US" dirty="0" smtClean="0"/>
                        <a:t>74.1</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424D5B2-D801-4E97-8C1E-150A0988BBED}" type="slidenum">
              <a:rPr lang="en-US" smtClean="0"/>
              <a:t>34</a:t>
            </a:fld>
            <a:endParaRPr lang="en-US"/>
          </a:p>
        </p:txBody>
      </p:sp>
      <p:sp>
        <p:nvSpPr>
          <p:cNvPr id="7" name="TextBox 6"/>
          <p:cNvSpPr txBox="1"/>
          <p:nvPr/>
        </p:nvSpPr>
        <p:spPr>
          <a:xfrm>
            <a:off x="914400" y="4910667"/>
            <a:ext cx="7230533" cy="523220"/>
          </a:xfrm>
          <a:prstGeom prst="rect">
            <a:avLst/>
          </a:prstGeom>
          <a:noFill/>
        </p:spPr>
        <p:txBody>
          <a:bodyPr wrap="square" rtlCol="0">
            <a:spAutoFit/>
          </a:bodyPr>
          <a:lstStyle/>
          <a:p>
            <a:pPr>
              <a:spcBef>
                <a:spcPts val="600"/>
              </a:spcBef>
            </a:pPr>
            <a:r>
              <a:rPr lang="en-US" sz="2800" dirty="0" smtClean="0">
                <a:solidFill>
                  <a:srgbClr val="FFFF00"/>
                </a:solidFill>
                <a:latin typeface="+mj-lt"/>
              </a:rPr>
              <a:t>* </a:t>
            </a:r>
            <a:r>
              <a:rPr lang="en-US" sz="2800" dirty="0" err="1" smtClean="0">
                <a:solidFill>
                  <a:srgbClr val="FFFF00"/>
                </a:solidFill>
                <a:latin typeface="+mj-lt"/>
              </a:rPr>
              <a:t>Ulitmate</a:t>
            </a:r>
            <a:r>
              <a:rPr lang="en-US" sz="2800" dirty="0" smtClean="0">
                <a:solidFill>
                  <a:srgbClr val="FFFF00"/>
                </a:solidFill>
                <a:latin typeface="+mj-lt"/>
              </a:rPr>
              <a:t> Upper Incipient Lethal Temperature</a:t>
            </a:r>
          </a:p>
        </p:txBody>
      </p:sp>
    </p:spTree>
    <p:extLst>
      <p:ext uri="{BB962C8B-B14F-4D97-AF65-F5344CB8AC3E}">
        <p14:creationId xmlns:p14="http://schemas.microsoft.com/office/powerpoint/2010/main" val="3184940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000" y="393412"/>
            <a:ext cx="2864486" cy="646331"/>
          </a:xfrm>
          <a:prstGeom prst="rect">
            <a:avLst/>
          </a:prstGeom>
          <a:noFill/>
        </p:spPr>
        <p:txBody>
          <a:bodyPr wrap="none" rtlCol="0">
            <a:spAutoFit/>
          </a:bodyPr>
          <a:lstStyle/>
          <a:p>
            <a:r>
              <a:rPr lang="en-US" sz="3600" b="1" dirty="0" smtClean="0">
                <a:solidFill>
                  <a:srgbClr val="FFFF00"/>
                </a:solidFill>
              </a:rPr>
              <a:t>What’s left…</a:t>
            </a:r>
            <a:endParaRPr lang="en-US" sz="3600" b="1" dirty="0"/>
          </a:p>
        </p:txBody>
      </p:sp>
      <p:sp>
        <p:nvSpPr>
          <p:cNvPr id="3" name="TextBox 2"/>
          <p:cNvSpPr txBox="1"/>
          <p:nvPr/>
        </p:nvSpPr>
        <p:spPr>
          <a:xfrm>
            <a:off x="685800" y="1515534"/>
            <a:ext cx="8153400" cy="500137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chemeClr val="bg1"/>
                </a:solidFill>
              </a:rPr>
              <a:t>Complete benthic invertebrate analysis (June 2015)</a:t>
            </a:r>
          </a:p>
          <a:p>
            <a:pPr marL="285750" indent="-285750">
              <a:buFont typeface="Arial" panose="020B0604020202020204" pitchFamily="34" charset="0"/>
              <a:buChar char="•"/>
            </a:pPr>
            <a:endParaRPr lang="en-US" sz="2800" dirty="0" smtClean="0">
              <a:solidFill>
                <a:schemeClr val="bg1"/>
              </a:solidFill>
            </a:endParaRPr>
          </a:p>
          <a:p>
            <a:pPr marL="285750" indent="-285750">
              <a:buFont typeface="Arial" panose="020B0604020202020204" pitchFamily="34" charset="0"/>
              <a:buChar char="•"/>
            </a:pPr>
            <a:r>
              <a:rPr lang="en-US" sz="2800" dirty="0" smtClean="0">
                <a:solidFill>
                  <a:schemeClr val="bg1"/>
                </a:solidFill>
              </a:rPr>
              <a:t>Otolith (fish ear bone) analysis for age structure (June 2015)</a:t>
            </a:r>
          </a:p>
          <a:p>
            <a:pPr marL="285750" indent="-285750">
              <a:buFont typeface="Arial" panose="020B0604020202020204" pitchFamily="34" charset="0"/>
              <a:buChar char="•"/>
            </a:pPr>
            <a:endParaRPr lang="en-US" sz="2800" dirty="0" smtClean="0">
              <a:solidFill>
                <a:schemeClr val="bg1"/>
              </a:solidFill>
            </a:endParaRPr>
          </a:p>
          <a:p>
            <a:pPr marL="285750" indent="-285750">
              <a:buFont typeface="Arial" panose="020B0604020202020204" pitchFamily="34" charset="0"/>
              <a:buChar char="•"/>
            </a:pPr>
            <a:r>
              <a:rPr lang="en-US" sz="2800" dirty="0" smtClean="0">
                <a:solidFill>
                  <a:schemeClr val="bg1"/>
                </a:solidFill>
              </a:rPr>
              <a:t>Retrieve water temperature loggers (August 2015)</a:t>
            </a:r>
          </a:p>
          <a:p>
            <a:pPr marL="285750" indent="-285750">
              <a:buFont typeface="Arial" panose="020B0604020202020204" pitchFamily="34" charset="0"/>
              <a:buChar char="•"/>
            </a:pPr>
            <a:endParaRPr lang="en-US" sz="2800" dirty="0" smtClean="0">
              <a:solidFill>
                <a:schemeClr val="bg1"/>
              </a:solidFill>
            </a:endParaRPr>
          </a:p>
          <a:p>
            <a:pPr marL="285750" indent="-285750">
              <a:buFont typeface="Arial" panose="020B0604020202020204" pitchFamily="34" charset="0"/>
              <a:buChar char="•"/>
            </a:pPr>
            <a:r>
              <a:rPr lang="en-US" sz="2800" dirty="0" smtClean="0">
                <a:solidFill>
                  <a:schemeClr val="bg1"/>
                </a:solidFill>
              </a:rPr>
              <a:t>Complete and submit report for review to Trout Unlimited (September 2015)</a:t>
            </a:r>
          </a:p>
          <a:p>
            <a:endParaRPr lang="en-US" sz="1100" dirty="0">
              <a:solidFill>
                <a:schemeClr val="bg1"/>
              </a:solidFill>
            </a:endParaRPr>
          </a:p>
        </p:txBody>
      </p:sp>
    </p:spTree>
    <p:extLst>
      <p:ext uri="{BB962C8B-B14F-4D97-AF65-F5344CB8AC3E}">
        <p14:creationId xmlns:p14="http://schemas.microsoft.com/office/powerpoint/2010/main" val="1696471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650162"/>
            <a:ext cx="3267115" cy="523220"/>
          </a:xfrm>
          <a:prstGeom prst="rect">
            <a:avLst/>
          </a:prstGeom>
          <a:noFill/>
        </p:spPr>
        <p:txBody>
          <a:bodyPr wrap="none" rtlCol="0">
            <a:spAutoFit/>
          </a:bodyPr>
          <a:lstStyle/>
          <a:p>
            <a:r>
              <a:rPr lang="en-US" sz="2800" dirty="0" smtClean="0">
                <a:solidFill>
                  <a:srgbClr val="FFFF00"/>
                </a:solidFill>
              </a:rPr>
              <a:t>Acknowledgements</a:t>
            </a:r>
            <a:endParaRPr lang="en-US" sz="2800" dirty="0"/>
          </a:p>
        </p:txBody>
      </p:sp>
      <p:sp>
        <p:nvSpPr>
          <p:cNvPr id="3" name="TextBox 2"/>
          <p:cNvSpPr txBox="1"/>
          <p:nvPr/>
        </p:nvSpPr>
        <p:spPr>
          <a:xfrm>
            <a:off x="990600" y="1447800"/>
            <a:ext cx="5933736" cy="4524316"/>
          </a:xfrm>
          <a:prstGeom prst="rect">
            <a:avLst/>
          </a:prstGeom>
          <a:noFill/>
        </p:spPr>
        <p:txBody>
          <a:bodyPr wrap="none" rtlCol="0">
            <a:spAutoFit/>
          </a:bodyPr>
          <a:lstStyle/>
          <a:p>
            <a:r>
              <a:rPr lang="en-US" sz="1600" dirty="0" smtClean="0">
                <a:solidFill>
                  <a:schemeClr val="bg1"/>
                </a:solidFill>
              </a:rPr>
              <a:t>Guadalupe Chapter Trout Unlimited</a:t>
            </a:r>
          </a:p>
          <a:p>
            <a:r>
              <a:rPr lang="en-US" sz="1600" dirty="0" smtClean="0">
                <a:solidFill>
                  <a:schemeClr val="bg1"/>
                </a:solidFill>
              </a:rPr>
              <a:t>New Mexico State University – Department of Fish and Wildlife</a:t>
            </a:r>
          </a:p>
          <a:p>
            <a:r>
              <a:rPr lang="en-US" sz="1600" dirty="0">
                <a:solidFill>
                  <a:schemeClr val="bg1"/>
                </a:solidFill>
              </a:rPr>
              <a:t>	</a:t>
            </a:r>
            <a:r>
              <a:rPr lang="en-US" sz="1600" dirty="0" smtClean="0">
                <a:solidFill>
                  <a:schemeClr val="bg1"/>
                </a:solidFill>
              </a:rPr>
              <a:t>Matthew Zeigler</a:t>
            </a:r>
          </a:p>
          <a:p>
            <a:r>
              <a:rPr lang="en-US" sz="1600" dirty="0" smtClean="0">
                <a:solidFill>
                  <a:schemeClr val="bg1"/>
                </a:solidFill>
              </a:rPr>
              <a:t>	Dr. Nicole Harings</a:t>
            </a:r>
          </a:p>
          <a:p>
            <a:r>
              <a:rPr lang="en-US" sz="1600" dirty="0" smtClean="0">
                <a:solidFill>
                  <a:schemeClr val="bg1"/>
                </a:solidFill>
              </a:rPr>
              <a:t>	Craig Townsend</a:t>
            </a:r>
          </a:p>
          <a:p>
            <a:r>
              <a:rPr lang="en-US" sz="1600" dirty="0">
                <a:solidFill>
                  <a:schemeClr val="bg1"/>
                </a:solidFill>
              </a:rPr>
              <a:t>	</a:t>
            </a:r>
            <a:r>
              <a:rPr lang="en-US" sz="1600" dirty="0" smtClean="0">
                <a:solidFill>
                  <a:schemeClr val="bg1"/>
                </a:solidFill>
              </a:rPr>
              <a:t>Will Lubenau</a:t>
            </a:r>
          </a:p>
          <a:p>
            <a:r>
              <a:rPr lang="en-US" sz="1600" dirty="0">
                <a:solidFill>
                  <a:schemeClr val="bg1"/>
                </a:solidFill>
              </a:rPr>
              <a:t>	</a:t>
            </a:r>
            <a:r>
              <a:rPr lang="en-US" sz="1600" dirty="0" smtClean="0">
                <a:solidFill>
                  <a:schemeClr val="bg1"/>
                </a:solidFill>
              </a:rPr>
              <a:t>Dominique Lujan</a:t>
            </a:r>
          </a:p>
          <a:p>
            <a:r>
              <a:rPr lang="en-US" sz="1600" dirty="0" smtClean="0">
                <a:solidFill>
                  <a:schemeClr val="bg1"/>
                </a:solidFill>
              </a:rPr>
              <a:t>	Lindsey McCord</a:t>
            </a:r>
          </a:p>
          <a:p>
            <a:r>
              <a:rPr lang="en-US" sz="1600" dirty="0" smtClean="0">
                <a:solidFill>
                  <a:schemeClr val="bg1"/>
                </a:solidFill>
              </a:rPr>
              <a:t>	Guillermo Alvarez</a:t>
            </a:r>
          </a:p>
          <a:p>
            <a:r>
              <a:rPr lang="en-US" sz="1600" dirty="0" smtClean="0">
                <a:solidFill>
                  <a:schemeClr val="bg1"/>
                </a:solidFill>
              </a:rPr>
              <a:t>	Meredith Campbell</a:t>
            </a:r>
          </a:p>
          <a:p>
            <a:r>
              <a:rPr lang="en-US" sz="1600" dirty="0" smtClean="0">
                <a:solidFill>
                  <a:schemeClr val="bg1"/>
                </a:solidFill>
              </a:rPr>
              <a:t>Texas Parks and Wildlife </a:t>
            </a:r>
          </a:p>
          <a:p>
            <a:r>
              <a:rPr lang="en-US" sz="1600" dirty="0">
                <a:solidFill>
                  <a:schemeClr val="bg1"/>
                </a:solidFill>
              </a:rPr>
              <a:t>	</a:t>
            </a:r>
            <a:r>
              <a:rPr lang="en-US" sz="1600" dirty="0" smtClean="0">
                <a:solidFill>
                  <a:schemeClr val="bg1"/>
                </a:solidFill>
              </a:rPr>
              <a:t>Kenny Saunders</a:t>
            </a:r>
          </a:p>
          <a:p>
            <a:r>
              <a:rPr lang="en-US" sz="1600" dirty="0" smtClean="0">
                <a:solidFill>
                  <a:schemeClr val="bg1"/>
                </a:solidFill>
              </a:rPr>
              <a:t>	Karim Aziz</a:t>
            </a:r>
          </a:p>
          <a:p>
            <a:r>
              <a:rPr lang="en-US" sz="1600" dirty="0" smtClean="0">
                <a:solidFill>
                  <a:schemeClr val="bg1"/>
                </a:solidFill>
              </a:rPr>
              <a:t>Guadalupe Mountain National Park</a:t>
            </a:r>
          </a:p>
          <a:p>
            <a:r>
              <a:rPr lang="en-US" sz="1600" dirty="0">
                <a:solidFill>
                  <a:schemeClr val="bg1"/>
                </a:solidFill>
              </a:rPr>
              <a:t>	</a:t>
            </a:r>
            <a:r>
              <a:rPr lang="en-US" sz="1600" dirty="0" smtClean="0">
                <a:solidFill>
                  <a:schemeClr val="bg1"/>
                </a:solidFill>
              </a:rPr>
              <a:t>Janet Coles </a:t>
            </a:r>
          </a:p>
          <a:p>
            <a:r>
              <a:rPr lang="en-US" sz="1600" dirty="0">
                <a:solidFill>
                  <a:schemeClr val="bg1"/>
                </a:solidFill>
              </a:rPr>
              <a:t>	</a:t>
            </a:r>
            <a:r>
              <a:rPr lang="en-US" sz="1600" dirty="0" err="1" smtClean="0">
                <a:solidFill>
                  <a:schemeClr val="bg1"/>
                </a:solidFill>
              </a:rPr>
              <a:t>Jonena</a:t>
            </a:r>
            <a:r>
              <a:rPr lang="en-US" sz="1600" dirty="0" smtClean="0">
                <a:solidFill>
                  <a:schemeClr val="bg1"/>
                </a:solidFill>
              </a:rPr>
              <a:t> Hearst</a:t>
            </a:r>
          </a:p>
          <a:p>
            <a:r>
              <a:rPr lang="en-US" sz="1600" dirty="0" smtClean="0">
                <a:solidFill>
                  <a:schemeClr val="bg1"/>
                </a:solidFill>
              </a:rPr>
              <a:t>U.S. Geological Survey</a:t>
            </a:r>
          </a:p>
          <a:p>
            <a:r>
              <a:rPr lang="en-US" sz="1600" dirty="0">
                <a:solidFill>
                  <a:schemeClr val="bg1"/>
                </a:solidFill>
              </a:rPr>
              <a:t>	</a:t>
            </a:r>
            <a:r>
              <a:rPr lang="en-US" sz="1600" dirty="0" smtClean="0">
                <a:solidFill>
                  <a:schemeClr val="bg1"/>
                </a:solidFill>
              </a:rPr>
              <a:t>Dr. Colleen Caldwell</a:t>
            </a:r>
            <a:endParaRPr lang="en-US" sz="1600" dirty="0">
              <a:solidFill>
                <a:schemeClr val="bg1"/>
              </a:solidFill>
            </a:endParaRPr>
          </a:p>
        </p:txBody>
      </p:sp>
    </p:spTree>
    <p:extLst>
      <p:ext uri="{BB962C8B-B14F-4D97-AF65-F5344CB8AC3E}">
        <p14:creationId xmlns:p14="http://schemas.microsoft.com/office/powerpoint/2010/main" val="182366274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McKittrick Creek\Presentations\PB04021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96065" y="126187"/>
            <a:ext cx="1750947" cy="23347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McKittrick Creek\Presentations\PB0402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9094" y="309936"/>
            <a:ext cx="1684300" cy="224583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G:\McKittrick Creek\Presentations\PB02017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0" y="2527243"/>
            <a:ext cx="2057400" cy="27433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McKittrick Creek\Presentations\PB02017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6636" y="126187"/>
            <a:ext cx="2839964" cy="21298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McKittrick Creek\Presentations\PB04031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71800" y="3149341"/>
            <a:ext cx="2438400" cy="3251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6386513"/>
            <a:ext cx="1609698" cy="292388"/>
          </a:xfrm>
          <a:prstGeom prst="rect">
            <a:avLst/>
          </a:prstGeom>
          <a:noFill/>
        </p:spPr>
        <p:txBody>
          <a:bodyPr wrap="none" rtlCol="0">
            <a:spAutoFit/>
          </a:bodyPr>
          <a:lstStyle/>
          <a:p>
            <a:r>
              <a:rPr lang="en-US" dirty="0" smtClean="0">
                <a:solidFill>
                  <a:srgbClr val="FFFFFF"/>
                </a:solidFill>
              </a:rPr>
              <a:t>Janet Coles, GUMO</a:t>
            </a:r>
            <a:endParaRPr lang="en-US" dirty="0">
              <a:solidFill>
                <a:srgbClr val="FFFFFF"/>
              </a:solidFill>
            </a:endParaRPr>
          </a:p>
        </p:txBody>
      </p:sp>
      <p:sp>
        <p:nvSpPr>
          <p:cNvPr id="5" name="TextBox 4"/>
          <p:cNvSpPr txBox="1"/>
          <p:nvPr/>
        </p:nvSpPr>
        <p:spPr>
          <a:xfrm>
            <a:off x="6379094" y="2634734"/>
            <a:ext cx="1915909" cy="292388"/>
          </a:xfrm>
          <a:prstGeom prst="rect">
            <a:avLst/>
          </a:prstGeom>
          <a:noFill/>
        </p:spPr>
        <p:txBody>
          <a:bodyPr wrap="none" rtlCol="0">
            <a:spAutoFit/>
          </a:bodyPr>
          <a:lstStyle/>
          <a:p>
            <a:r>
              <a:rPr lang="en-US" dirty="0" smtClean="0">
                <a:solidFill>
                  <a:srgbClr val="FFFFFF"/>
                </a:solidFill>
              </a:rPr>
              <a:t>Kenny Saunders, TP&amp;W</a:t>
            </a:r>
            <a:endParaRPr lang="en-US" dirty="0">
              <a:solidFill>
                <a:srgbClr val="FFFFFF"/>
              </a:solidFill>
            </a:endParaRPr>
          </a:p>
        </p:txBody>
      </p:sp>
      <p:sp>
        <p:nvSpPr>
          <p:cNvPr id="6" name="TextBox 5"/>
          <p:cNvSpPr txBox="1"/>
          <p:nvPr/>
        </p:nvSpPr>
        <p:spPr>
          <a:xfrm>
            <a:off x="3894667" y="2450068"/>
            <a:ext cx="1898433" cy="292388"/>
          </a:xfrm>
          <a:prstGeom prst="rect">
            <a:avLst/>
          </a:prstGeom>
          <a:noFill/>
        </p:spPr>
        <p:txBody>
          <a:bodyPr wrap="none" rtlCol="0">
            <a:spAutoFit/>
          </a:bodyPr>
          <a:lstStyle/>
          <a:p>
            <a:r>
              <a:rPr lang="en-US" dirty="0" smtClean="0">
                <a:solidFill>
                  <a:srgbClr val="FFFFFF"/>
                </a:solidFill>
              </a:rPr>
              <a:t>Matthew Zeigler, NMSU</a:t>
            </a:r>
            <a:endParaRPr lang="en-US" dirty="0">
              <a:solidFill>
                <a:srgbClr val="FFFFFF"/>
              </a:solidFill>
            </a:endParaRPr>
          </a:p>
        </p:txBody>
      </p:sp>
      <p:sp>
        <p:nvSpPr>
          <p:cNvPr id="7" name="TextBox 6"/>
          <p:cNvSpPr txBox="1"/>
          <p:nvPr/>
        </p:nvSpPr>
        <p:spPr>
          <a:xfrm>
            <a:off x="719273" y="5322157"/>
            <a:ext cx="1930668" cy="292388"/>
          </a:xfrm>
          <a:prstGeom prst="rect">
            <a:avLst/>
          </a:prstGeom>
          <a:noFill/>
        </p:spPr>
        <p:txBody>
          <a:bodyPr wrap="none" rtlCol="0">
            <a:spAutoFit/>
          </a:bodyPr>
          <a:lstStyle/>
          <a:p>
            <a:r>
              <a:rPr lang="en-US" dirty="0" smtClean="0">
                <a:solidFill>
                  <a:srgbClr val="FFFFFF"/>
                </a:solidFill>
              </a:rPr>
              <a:t>Colleen Caldwell, USGS</a:t>
            </a:r>
            <a:endParaRPr lang="en-US" dirty="0">
              <a:solidFill>
                <a:srgbClr val="FFFFFF"/>
              </a:solidFill>
            </a:endParaRPr>
          </a:p>
        </p:txBody>
      </p:sp>
      <p:sp>
        <p:nvSpPr>
          <p:cNvPr id="8" name="TextBox 7"/>
          <p:cNvSpPr txBox="1"/>
          <p:nvPr/>
        </p:nvSpPr>
        <p:spPr>
          <a:xfrm>
            <a:off x="406510" y="2191209"/>
            <a:ext cx="1071709" cy="292388"/>
          </a:xfrm>
          <a:prstGeom prst="rect">
            <a:avLst/>
          </a:prstGeom>
          <a:noFill/>
        </p:spPr>
        <p:txBody>
          <a:bodyPr wrap="none" rtlCol="0">
            <a:spAutoFit/>
          </a:bodyPr>
          <a:lstStyle/>
          <a:p>
            <a:r>
              <a:rPr lang="en-US" dirty="0" err="1" smtClean="0">
                <a:solidFill>
                  <a:srgbClr val="FFFFFF"/>
                </a:solidFill>
              </a:rPr>
              <a:t>Niki</a:t>
            </a:r>
            <a:r>
              <a:rPr lang="en-US" dirty="0" smtClean="0">
                <a:solidFill>
                  <a:srgbClr val="FFFFFF"/>
                </a:solidFill>
              </a:rPr>
              <a:t> Harings</a:t>
            </a:r>
            <a:endParaRPr lang="en-US" dirty="0">
              <a:solidFill>
                <a:srgbClr val="FFFFFF"/>
              </a:solidFill>
            </a:endParaRPr>
          </a:p>
        </p:txBody>
      </p:sp>
    </p:spTree>
    <p:extLst>
      <p:ext uri="{BB962C8B-B14F-4D97-AF65-F5344CB8AC3E}">
        <p14:creationId xmlns:p14="http://schemas.microsoft.com/office/powerpoint/2010/main" val="42486443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FFFF00"/>
                </a:solidFill>
              </a:rPr>
              <a:t>Next Steps</a:t>
            </a:r>
            <a:endParaRPr lang="en-US" sz="4000" dirty="0">
              <a:solidFill>
                <a:srgbClr val="FFFF00"/>
              </a:solidFill>
            </a:endParaRPr>
          </a:p>
        </p:txBody>
      </p:sp>
      <p:sp>
        <p:nvSpPr>
          <p:cNvPr id="3" name="Content Placeholder 2"/>
          <p:cNvSpPr>
            <a:spLocks noGrp="1"/>
          </p:cNvSpPr>
          <p:nvPr>
            <p:ph idx="1"/>
          </p:nvPr>
        </p:nvSpPr>
        <p:spPr/>
        <p:txBody>
          <a:bodyPr/>
          <a:lstStyle/>
          <a:p>
            <a:r>
              <a:rPr lang="en-US" sz="2800" dirty="0" smtClean="0">
                <a:solidFill>
                  <a:schemeClr val="bg1"/>
                </a:solidFill>
              </a:rPr>
              <a:t>Reassemble our team, make another site visit, and introduce our team and project to new Park staff</a:t>
            </a:r>
          </a:p>
          <a:p>
            <a:r>
              <a:rPr lang="en-US" sz="2800" dirty="0" smtClean="0">
                <a:solidFill>
                  <a:schemeClr val="bg1"/>
                </a:solidFill>
              </a:rPr>
              <a:t>Seek or authorize funding (COCF, TPWD, EAS)</a:t>
            </a:r>
          </a:p>
          <a:p>
            <a:r>
              <a:rPr lang="en-US" sz="2800" dirty="0" smtClean="0">
                <a:solidFill>
                  <a:schemeClr val="bg1"/>
                </a:solidFill>
              </a:rPr>
              <a:t>Install permanent data loggers, including those for stream flow</a:t>
            </a:r>
          </a:p>
          <a:p>
            <a:r>
              <a:rPr lang="en-US" sz="2800" dirty="0" smtClean="0">
                <a:solidFill>
                  <a:schemeClr val="bg1"/>
                </a:solidFill>
              </a:rPr>
              <a:t>Compare temperature data to lab results for rainbows and cutthroats</a:t>
            </a:r>
          </a:p>
          <a:p>
            <a:r>
              <a:rPr lang="en-US" sz="2800" dirty="0" smtClean="0">
                <a:solidFill>
                  <a:schemeClr val="bg1"/>
                </a:solidFill>
              </a:rPr>
              <a:t>Analyze fin clips for rainbow and cutthroat DNA</a:t>
            </a:r>
          </a:p>
          <a:p>
            <a:r>
              <a:rPr lang="en-US" sz="2800" dirty="0" smtClean="0">
                <a:solidFill>
                  <a:schemeClr val="bg1"/>
                </a:solidFill>
              </a:rPr>
              <a:t>Determine whether to prepare the documentation required to switch out rainbows for cutthroats</a:t>
            </a:r>
          </a:p>
          <a:p>
            <a:pPr marL="0" indent="0">
              <a:buNone/>
            </a:pPr>
            <a:endParaRPr lang="en-US" sz="3600" dirty="0">
              <a:solidFill>
                <a:schemeClr val="bg1"/>
              </a:solidFill>
            </a:endParaRPr>
          </a:p>
        </p:txBody>
      </p:sp>
      <p:sp>
        <p:nvSpPr>
          <p:cNvPr id="4" name="Slide Number Placeholder 3"/>
          <p:cNvSpPr>
            <a:spLocks noGrp="1"/>
          </p:cNvSpPr>
          <p:nvPr>
            <p:ph type="sldNum" sz="quarter" idx="12"/>
          </p:nvPr>
        </p:nvSpPr>
        <p:spPr/>
        <p:txBody>
          <a:bodyPr/>
          <a:lstStyle/>
          <a:p>
            <a:fld id="{A424D5B2-D801-4E97-8C1E-150A0988BBED}" type="slidenum">
              <a:rPr lang="en-US" smtClean="0"/>
              <a:t>38</a:t>
            </a:fld>
            <a:endParaRPr lang="en-US"/>
          </a:p>
        </p:txBody>
      </p:sp>
    </p:spTree>
    <p:extLst>
      <p:ext uri="{BB962C8B-B14F-4D97-AF65-F5344CB8AC3E}">
        <p14:creationId xmlns:p14="http://schemas.microsoft.com/office/powerpoint/2010/main" val="41208388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76200"/>
            <a:ext cx="8686800" cy="1143000"/>
          </a:xfrm>
        </p:spPr>
        <p:txBody>
          <a:bodyPr/>
          <a:lstStyle/>
          <a:p>
            <a:pPr algn="ctr" eaLnBrk="1" hangingPunct="1">
              <a:defRPr/>
            </a:pPr>
            <a:r>
              <a:rPr lang="en-US" dirty="0">
                <a:solidFill>
                  <a:srgbClr val="FFFF00"/>
                </a:solidFill>
                <a:latin typeface="Tahoma" charset="0"/>
              </a:rPr>
              <a:t>Native Trout Locations in Texas</a:t>
            </a:r>
          </a:p>
        </p:txBody>
      </p:sp>
      <p:pic>
        <p:nvPicPr>
          <p:cNvPr id="18434" name="Picture 4" descr="texas_2002 cro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293813"/>
            <a:ext cx="67818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5"/>
          <p:cNvSpPr>
            <a:spLocks noChangeShapeType="1"/>
          </p:cNvSpPr>
          <p:nvPr/>
        </p:nvSpPr>
        <p:spPr bwMode="auto">
          <a:xfrm flipH="1" flipV="1">
            <a:off x="3886200" y="2514600"/>
            <a:ext cx="457200" cy="1524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6" name="Line 6"/>
          <p:cNvSpPr>
            <a:spLocks noChangeShapeType="1"/>
          </p:cNvSpPr>
          <p:nvPr/>
        </p:nvSpPr>
        <p:spPr bwMode="auto">
          <a:xfrm flipH="1" flipV="1">
            <a:off x="4724400" y="4114800"/>
            <a:ext cx="609600" cy="762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561745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09600" y="228600"/>
            <a:ext cx="8001000" cy="868363"/>
          </a:xfrm>
        </p:spPr>
        <p:txBody>
          <a:bodyPr/>
          <a:lstStyle/>
          <a:p>
            <a:pPr algn="ctr" eaLnBrk="1" hangingPunct="1">
              <a:defRPr/>
            </a:pPr>
            <a:r>
              <a:rPr lang="en-US" dirty="0" err="1">
                <a:solidFill>
                  <a:srgbClr val="FFFF00"/>
                </a:solidFill>
                <a:latin typeface="Tahoma" charset="0"/>
              </a:rPr>
              <a:t>McKittrick</a:t>
            </a:r>
            <a:r>
              <a:rPr lang="en-US" dirty="0">
                <a:solidFill>
                  <a:srgbClr val="FFFF00"/>
                </a:solidFill>
                <a:latin typeface="Tahoma" charset="0"/>
              </a:rPr>
              <a:t> Canyon</a:t>
            </a:r>
          </a:p>
        </p:txBody>
      </p:sp>
      <p:sp>
        <p:nvSpPr>
          <p:cNvPr id="116739" name="Rectangle 3"/>
          <p:cNvSpPr>
            <a:spLocks noGrp="1" noChangeArrowheads="1"/>
          </p:cNvSpPr>
          <p:nvPr>
            <p:ph type="body" idx="1"/>
          </p:nvPr>
        </p:nvSpPr>
        <p:spPr/>
        <p:txBody>
          <a:bodyPr/>
          <a:lstStyle/>
          <a:p>
            <a:pPr eaLnBrk="1" hangingPunct="1">
              <a:buFont typeface="Wingdings" charset="2"/>
              <a:buChar char="v"/>
              <a:defRPr/>
            </a:pPr>
            <a:endParaRPr lang="en-US">
              <a:ea typeface="+mn-ea"/>
              <a:cs typeface="+mn-cs"/>
            </a:endParaRP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08585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2395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3088" y="1655763"/>
            <a:ext cx="5181600" cy="2133600"/>
          </a:xfrm>
        </p:spPr>
        <p:txBody>
          <a:bodyPr/>
          <a:lstStyle/>
          <a:p>
            <a:r>
              <a:rPr lang="en-US" dirty="0" smtClean="0">
                <a:solidFill>
                  <a:srgbClr val="FFFF00"/>
                </a:solidFill>
              </a:rPr>
              <a:t>What Does Trout </a:t>
            </a:r>
            <a:r>
              <a:rPr lang="en-US" dirty="0" err="1" smtClean="0">
                <a:solidFill>
                  <a:srgbClr val="FFFF00"/>
                </a:solidFill>
              </a:rPr>
              <a:t>Unlimited’s</a:t>
            </a:r>
            <a:r>
              <a:rPr lang="en-US" dirty="0" smtClean="0">
                <a:solidFill>
                  <a:srgbClr val="FFFF00"/>
                </a:solidFill>
              </a:rPr>
              <a:t> Science Research Tell Us?</a:t>
            </a:r>
            <a:endParaRPr lang="en-US" dirty="0">
              <a:solidFill>
                <a:srgbClr val="FFFF00"/>
              </a:solidFill>
            </a:endParaRPr>
          </a:p>
        </p:txBody>
      </p:sp>
    </p:spTree>
    <p:extLst>
      <p:ext uri="{BB962C8B-B14F-4D97-AF65-F5344CB8AC3E}">
        <p14:creationId xmlns:p14="http://schemas.microsoft.com/office/powerpoint/2010/main" val="758276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solidFill>
                  <a:srgbClr val="FFFF00"/>
                </a:solidFill>
              </a:rPr>
              <a:t>What will the future be like for trout and salmon in the West?</a:t>
            </a:r>
            <a:endParaRPr lang="en-US" b="0" dirty="0">
              <a:solidFill>
                <a:srgbClr val="FFFF00"/>
              </a:solidFill>
            </a:endParaRPr>
          </a:p>
        </p:txBody>
      </p:sp>
      <p:sp>
        <p:nvSpPr>
          <p:cNvPr id="3" name="Text Placeholder 2"/>
          <p:cNvSpPr>
            <a:spLocks noGrp="1"/>
          </p:cNvSpPr>
          <p:nvPr>
            <p:ph type="body" sz="quarter" idx="11"/>
          </p:nvPr>
        </p:nvSpPr>
        <p:spPr>
          <a:xfrm>
            <a:off x="1181032" y="1819201"/>
            <a:ext cx="6991787" cy="4190513"/>
          </a:xfrm>
        </p:spPr>
        <p:txBody>
          <a:bodyPr/>
          <a:lstStyle/>
          <a:p>
            <a:r>
              <a:rPr lang="en-US" sz="2800" b="0" dirty="0" smtClean="0">
                <a:solidFill>
                  <a:srgbClr val="FFFFFF"/>
                </a:solidFill>
              </a:rPr>
              <a:t>Increasing demand for fresh water supplies</a:t>
            </a:r>
          </a:p>
          <a:p>
            <a:r>
              <a:rPr lang="en-US" sz="2800" b="0" dirty="0" smtClean="0">
                <a:solidFill>
                  <a:srgbClr val="FFFFFF"/>
                </a:solidFill>
              </a:rPr>
              <a:t>Increasing push for energy development</a:t>
            </a:r>
          </a:p>
          <a:p>
            <a:r>
              <a:rPr lang="en-US" sz="2800" b="0" dirty="0" smtClean="0">
                <a:solidFill>
                  <a:srgbClr val="FFFFFF"/>
                </a:solidFill>
              </a:rPr>
              <a:t>Increasingly warm and dry with larger storms and wildfires</a:t>
            </a:r>
          </a:p>
          <a:p>
            <a:r>
              <a:rPr lang="en-US" sz="2800" b="0" dirty="0" smtClean="0">
                <a:solidFill>
                  <a:srgbClr val="FFFFFF"/>
                </a:solidFill>
              </a:rPr>
              <a:t>More invasive species</a:t>
            </a:r>
          </a:p>
          <a:p>
            <a:r>
              <a:rPr lang="en-US" sz="2800" b="0" dirty="0" smtClean="0">
                <a:solidFill>
                  <a:srgbClr val="FFFFFF"/>
                </a:solidFill>
              </a:rPr>
              <a:t>And, more uncertainty as these factors combine</a:t>
            </a:r>
            <a:endParaRPr lang="en-US" sz="2800" b="0" dirty="0">
              <a:solidFill>
                <a:srgbClr val="FFFFFF"/>
              </a:solidFill>
            </a:endParaRPr>
          </a:p>
        </p:txBody>
      </p:sp>
    </p:spTree>
    <p:extLst>
      <p:ext uri="{BB962C8B-B14F-4D97-AF65-F5344CB8AC3E}">
        <p14:creationId xmlns:p14="http://schemas.microsoft.com/office/powerpoint/2010/main" val="1231187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solidFill>
                  <a:srgbClr val="FFFF00"/>
                </a:solidFill>
              </a:rPr>
              <a:t>How do we cope with a warmer and less certain future?</a:t>
            </a:r>
            <a:endParaRPr lang="en-US" sz="2800" b="0" dirty="0">
              <a:solidFill>
                <a:srgbClr val="FFFF00"/>
              </a:solidFill>
            </a:endParaRPr>
          </a:p>
        </p:txBody>
      </p:sp>
      <p:sp>
        <p:nvSpPr>
          <p:cNvPr id="4" name="Text Placeholder 3"/>
          <p:cNvSpPr>
            <a:spLocks noGrp="1"/>
          </p:cNvSpPr>
          <p:nvPr>
            <p:ph type="body" sz="quarter" idx="11"/>
          </p:nvPr>
        </p:nvSpPr>
        <p:spPr>
          <a:xfrm>
            <a:off x="155987" y="1116791"/>
            <a:ext cx="6602330" cy="4190513"/>
          </a:xfrm>
        </p:spPr>
        <p:txBody>
          <a:bodyPr/>
          <a:lstStyle/>
          <a:p>
            <a:pPr marL="0" indent="0">
              <a:buNone/>
            </a:pPr>
            <a:r>
              <a:rPr lang="en-US" b="0" dirty="0" smtClean="0">
                <a:solidFill>
                  <a:srgbClr val="FFFFFF"/>
                </a:solidFill>
              </a:rPr>
              <a:t>1.  Save all the pieces – maximize diversity</a:t>
            </a:r>
          </a:p>
          <a:p>
            <a:pPr marL="0" indent="0">
              <a:buNone/>
            </a:pPr>
            <a:r>
              <a:rPr lang="en-US" b="0" dirty="0" smtClean="0">
                <a:solidFill>
                  <a:srgbClr val="FFFFFF"/>
                </a:solidFill>
              </a:rPr>
              <a:t>2.  Increase the resilience of our populations and habitats</a:t>
            </a:r>
          </a:p>
          <a:p>
            <a:pPr marL="0" indent="0">
              <a:buNone/>
            </a:pPr>
            <a:r>
              <a:rPr lang="en-US" b="0" dirty="0" smtClean="0">
                <a:solidFill>
                  <a:srgbClr val="FFFFFF"/>
                </a:solidFill>
              </a:rPr>
              <a:t>3.  Spread the risk</a:t>
            </a:r>
            <a:endParaRPr lang="en-US" b="0" dirty="0">
              <a:solidFill>
                <a:srgbClr val="FFFFFF"/>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8540" y="2220130"/>
            <a:ext cx="2748712" cy="269812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3876" y="1245897"/>
            <a:ext cx="2286000" cy="16954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3430" y="3235039"/>
            <a:ext cx="4070570" cy="302385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918254"/>
            <a:ext cx="3389192" cy="19911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8540" y="2220130"/>
            <a:ext cx="2748712" cy="2698124"/>
          </a:xfrm>
          <a:prstGeom prst="rect">
            <a:avLst/>
          </a:prstGeom>
        </p:spPr>
      </p:pic>
    </p:spTree>
    <p:extLst>
      <p:ext uri="{BB962C8B-B14F-4D97-AF65-F5344CB8AC3E}">
        <p14:creationId xmlns:p14="http://schemas.microsoft.com/office/powerpoint/2010/main" val="40541280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FFFF00"/>
                </a:solidFill>
              </a:rPr>
              <a:t>What are the Key Factors in Saving a Species?</a:t>
            </a:r>
            <a:endParaRPr lang="en-US" sz="3200" dirty="0">
              <a:solidFill>
                <a:srgbClr val="FFFF00"/>
              </a:solidFill>
            </a:endParaRPr>
          </a:p>
        </p:txBody>
      </p:sp>
      <p:sp>
        <p:nvSpPr>
          <p:cNvPr id="3" name="Text Placeholder 2"/>
          <p:cNvSpPr>
            <a:spLocks noGrp="1"/>
          </p:cNvSpPr>
          <p:nvPr>
            <p:ph type="body" sz="quarter" idx="11"/>
          </p:nvPr>
        </p:nvSpPr>
        <p:spPr>
          <a:xfrm>
            <a:off x="1534027" y="1270000"/>
            <a:ext cx="6602330" cy="5106251"/>
          </a:xfrm>
        </p:spPr>
        <p:txBody>
          <a:bodyPr/>
          <a:lstStyle/>
          <a:p>
            <a:r>
              <a:rPr lang="en-US" dirty="0" smtClean="0">
                <a:solidFill>
                  <a:srgbClr val="FFFF00"/>
                </a:solidFill>
              </a:rPr>
              <a:t>Representation</a:t>
            </a:r>
            <a:r>
              <a:rPr lang="en-US" dirty="0" smtClean="0"/>
              <a:t>: </a:t>
            </a:r>
          </a:p>
          <a:p>
            <a:pPr lvl="1"/>
            <a:r>
              <a:rPr lang="en-US" dirty="0" smtClean="0"/>
              <a:t>Is there genetic integrity?</a:t>
            </a:r>
          </a:p>
          <a:p>
            <a:pPr lvl="1"/>
            <a:r>
              <a:rPr lang="en-US" dirty="0" smtClean="0"/>
              <a:t>Is there life history diversity?</a:t>
            </a:r>
          </a:p>
          <a:p>
            <a:pPr lvl="1"/>
            <a:r>
              <a:rPr lang="en-US" dirty="0" smtClean="0"/>
              <a:t>Is there geographic diversity?</a:t>
            </a:r>
          </a:p>
          <a:p>
            <a:r>
              <a:rPr lang="en-US" dirty="0" smtClean="0">
                <a:solidFill>
                  <a:srgbClr val="FFFF00"/>
                </a:solidFill>
              </a:rPr>
              <a:t>Resiliency:</a:t>
            </a:r>
          </a:p>
          <a:p>
            <a:pPr lvl="1"/>
            <a:r>
              <a:rPr lang="en-US" dirty="0" smtClean="0"/>
              <a:t>How stable and strong are the populations?</a:t>
            </a:r>
          </a:p>
          <a:p>
            <a:r>
              <a:rPr lang="en-US" dirty="0" smtClean="0">
                <a:solidFill>
                  <a:srgbClr val="FFFF00"/>
                </a:solidFill>
              </a:rPr>
              <a:t>Redundancy:</a:t>
            </a:r>
          </a:p>
          <a:p>
            <a:pPr lvl="1"/>
            <a:r>
              <a:rPr lang="en-US" dirty="0" smtClean="0"/>
              <a:t>How many populations are there?</a:t>
            </a:r>
          </a:p>
          <a:p>
            <a:pPr lvl="1"/>
            <a:endParaRPr lang="en-US" dirty="0" smtClean="0"/>
          </a:p>
          <a:p>
            <a:endParaRPr lang="en-US" dirty="0"/>
          </a:p>
          <a:p>
            <a:endParaRPr lang="en-US" dirty="0"/>
          </a:p>
        </p:txBody>
      </p:sp>
    </p:spTree>
    <p:extLst>
      <p:ext uri="{BB962C8B-B14F-4D97-AF65-F5344CB8AC3E}">
        <p14:creationId xmlns:p14="http://schemas.microsoft.com/office/powerpoint/2010/main" val="6771152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Lst>
</file>

<file path=ppt/theme/theme1.xml><?xml version="1.0" encoding="utf-8"?>
<a:theme xmlns:a="http://schemas.openxmlformats.org/drawingml/2006/main" name="Gradient sample 4">
  <a:themeElements>
    <a:clrScheme name="Blue Background Sample 4">
      <a:dk1>
        <a:sysClr val="windowText" lastClr="000000"/>
      </a:dk1>
      <a:lt1>
        <a:sysClr val="window" lastClr="FFFFFF"/>
      </a:lt1>
      <a:dk2>
        <a:srgbClr val="34578D"/>
      </a:dk2>
      <a:lt2>
        <a:srgbClr val="EEECE1"/>
      </a:lt2>
      <a:accent1>
        <a:srgbClr val="348D3D"/>
      </a:accent1>
      <a:accent2>
        <a:srgbClr val="CBA772"/>
      </a:accent2>
      <a:accent3>
        <a:srgbClr val="7295CB"/>
      </a:accent3>
      <a:accent4>
        <a:srgbClr val="6A348D"/>
      </a:accent4>
      <a:accent5>
        <a:srgbClr val="8D3D34"/>
      </a:accent5>
      <a:accent6>
        <a:srgbClr val="D12F0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l">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sz="2800" dirty="0" smtClean="0">
            <a:solidFill>
              <a:schemeClr val="bg1"/>
            </a:solidFill>
            <a:latin typeface="+mj-lt"/>
          </a:defRPr>
        </a:defPPr>
      </a:lstStyle>
    </a:txDef>
  </a:objectDefaults>
  <a:extraClrSchemeLst/>
</a:theme>
</file>

<file path=ppt/theme/theme2.xml><?xml version="1.0" encoding="utf-8"?>
<a:theme xmlns:a="http://schemas.openxmlformats.org/drawingml/2006/main" name="1_Gradient sample 4">
  <a:themeElements>
    <a:clrScheme name="Blue Background Sample 4">
      <a:dk1>
        <a:sysClr val="windowText" lastClr="000000"/>
      </a:dk1>
      <a:lt1>
        <a:sysClr val="window" lastClr="FFFFFF"/>
      </a:lt1>
      <a:dk2>
        <a:srgbClr val="34578D"/>
      </a:dk2>
      <a:lt2>
        <a:srgbClr val="EEECE1"/>
      </a:lt2>
      <a:accent1>
        <a:srgbClr val="348D3D"/>
      </a:accent1>
      <a:accent2>
        <a:srgbClr val="CBA772"/>
      </a:accent2>
      <a:accent3>
        <a:srgbClr val="7295CB"/>
      </a:accent3>
      <a:accent4>
        <a:srgbClr val="6A348D"/>
      </a:accent4>
      <a:accent5>
        <a:srgbClr val="8D3D34"/>
      </a:accent5>
      <a:accent6>
        <a:srgbClr val="D12F0F"/>
      </a:accent6>
      <a:hlink>
        <a:srgbClr val="0000FF"/>
      </a:hlink>
      <a:folHlink>
        <a:srgbClr val="800080"/>
      </a:folHlink>
    </a:clrScheme>
    <a:fontScheme name="RSG board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l">
          <a:defRPr sz="18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Bef>
            <a:spcPts val="600"/>
          </a:spcBef>
          <a:defRPr sz="28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2008-03-27 Client template final</Template>
  <TotalTime>5738</TotalTime>
  <Words>1959</Words>
  <Application>Microsoft Macintosh PowerPoint</Application>
  <PresentationFormat>On-screen Show (4:3)</PresentationFormat>
  <Paragraphs>330</Paragraphs>
  <Slides>38</Slides>
  <Notes>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Gradient sample 4</vt:lpstr>
      <vt:lpstr>1_Gradient sample 4</vt:lpstr>
      <vt:lpstr>Returning Native Trout to Texas?</vt:lpstr>
      <vt:lpstr>What  Got it All Started:</vt:lpstr>
      <vt:lpstr>History of Trout in Texas</vt:lpstr>
      <vt:lpstr>Native Trout Locations in Texas</vt:lpstr>
      <vt:lpstr>McKittrick Canyon</vt:lpstr>
      <vt:lpstr>What Does Trout Unlimited’s Science Research Tell Us?</vt:lpstr>
      <vt:lpstr>What will the future be like for trout and salmon in the West?</vt:lpstr>
      <vt:lpstr>How do we cope with a warmer and less certain future?</vt:lpstr>
      <vt:lpstr>What are the Key Factors in Saving a Species?</vt:lpstr>
      <vt:lpstr>PowerPoint Presentation</vt:lpstr>
      <vt:lpstr>PowerPoint Presentation</vt:lpstr>
      <vt:lpstr>What does the portfolio for RGCT tell us about conservation opportunities and strategies?</vt:lpstr>
      <vt:lpstr>PowerPoint Presentation</vt:lpstr>
      <vt:lpstr>PowerPoint Presentation</vt:lpstr>
      <vt:lpstr>PowerPoint Presentation</vt:lpstr>
      <vt:lpstr>Guadalupe Mountains National Park</vt:lpstr>
      <vt:lpstr>What’s Happened So Far</vt:lpstr>
      <vt:lpstr>What else happened…</vt:lpstr>
      <vt:lpstr>Looked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McKittrick Study Areas</vt:lpstr>
      <vt:lpstr>Rainbow trout population estimates</vt:lpstr>
      <vt:lpstr>Rainbow trout size structure</vt:lpstr>
      <vt:lpstr>Rainbow trout body condition</vt:lpstr>
      <vt:lpstr>Longear sunfish population estimates</vt:lpstr>
      <vt:lpstr>Longear sunfish size structure</vt:lpstr>
      <vt:lpstr>PowerPoint Presentation</vt:lpstr>
      <vt:lpstr>Key Factor: Water Temperature</vt:lpstr>
      <vt:lpstr>PowerPoint Presentation</vt:lpstr>
      <vt:lpstr>PowerPoint Presentation</vt:lpstr>
      <vt:lpstr>PowerPoint Presentation</vt:lpstr>
      <vt:lpstr>Next Steps</vt:lpstr>
    </vt:vector>
  </TitlesOfParts>
  <Company>Redstone Strategy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Dietmar Grimm</dc:creator>
  <cp:keywords>2010-11-17 Gradient template</cp:keywords>
  <cp:lastModifiedBy>Mitchell McCorcle</cp:lastModifiedBy>
  <cp:revision>1975</cp:revision>
  <dcterms:created xsi:type="dcterms:W3CDTF">2008-03-28T19:31:30Z</dcterms:created>
  <dcterms:modified xsi:type="dcterms:W3CDTF">2015-04-25T12:22:20Z</dcterms:modified>
</cp:coreProperties>
</file>